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57" r:id="rId3"/>
    <p:sldId id="258" r:id="rId4"/>
    <p:sldId id="268" r:id="rId5"/>
    <p:sldId id="259" r:id="rId6"/>
    <p:sldId id="260" r:id="rId7"/>
    <p:sldId id="286" r:id="rId8"/>
    <p:sldId id="261" r:id="rId9"/>
    <p:sldId id="262" r:id="rId10"/>
    <p:sldId id="263" r:id="rId11"/>
    <p:sldId id="264" r:id="rId12"/>
    <p:sldId id="265" r:id="rId13"/>
    <p:sldId id="266" r:id="rId14"/>
    <p:sldId id="267" r:id="rId15"/>
    <p:sldId id="269" r:id="rId16"/>
    <p:sldId id="270" r:id="rId17"/>
    <p:sldId id="271" r:id="rId18"/>
    <p:sldId id="284" r:id="rId19"/>
    <p:sldId id="285" r:id="rId20"/>
    <p:sldId id="273" r:id="rId21"/>
    <p:sldId id="283" r:id="rId22"/>
    <p:sldId id="277" r:id="rId23"/>
    <p:sldId id="274" r:id="rId24"/>
    <p:sldId id="278" r:id="rId25"/>
    <p:sldId id="279" r:id="rId26"/>
    <p:sldId id="280" r:id="rId27"/>
    <p:sldId id="287" r:id="rId28"/>
    <p:sldId id="275" r:id="rId29"/>
    <p:sldId id="276" r:id="rId30"/>
    <p:sldId id="282" r:id="rId31"/>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653839-84F8-4AD2-AF49-34351DF25A92}" type="datetimeFigureOut">
              <a:rPr kumimoji="1" lang="ja-JP" altLang="en-US" smtClean="0"/>
              <a:t>2020/2/14</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AE425D5-6E19-4921-A4C4-660B7060BDCB}" type="slidenum">
              <a:rPr kumimoji="1" lang="ja-JP" altLang="en-US" smtClean="0"/>
              <a:t>‹#›</a:t>
            </a:fld>
            <a:endParaRPr kumimoji="1" lang="ja-JP" altLang="en-US"/>
          </a:p>
        </p:txBody>
      </p:sp>
    </p:spTree>
    <p:extLst>
      <p:ext uri="{BB962C8B-B14F-4D97-AF65-F5344CB8AC3E}">
        <p14:creationId xmlns:p14="http://schemas.microsoft.com/office/powerpoint/2010/main" val="2304261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E425D5-6E19-4921-A4C4-660B7060BDCB}" type="slidenum">
              <a:rPr kumimoji="1" lang="ja-JP" altLang="en-US" smtClean="0"/>
              <a:t>1</a:t>
            </a:fld>
            <a:endParaRPr kumimoji="1" lang="ja-JP" altLang="en-US"/>
          </a:p>
        </p:txBody>
      </p:sp>
    </p:spTree>
    <p:extLst>
      <p:ext uri="{BB962C8B-B14F-4D97-AF65-F5344CB8AC3E}">
        <p14:creationId xmlns:p14="http://schemas.microsoft.com/office/powerpoint/2010/main" val="125212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10</a:t>
            </a:fld>
            <a:endParaRPr kumimoji="1" lang="ja-JP" altLang="en-US"/>
          </a:p>
        </p:txBody>
      </p:sp>
    </p:spTree>
    <p:extLst>
      <p:ext uri="{BB962C8B-B14F-4D97-AF65-F5344CB8AC3E}">
        <p14:creationId xmlns:p14="http://schemas.microsoft.com/office/powerpoint/2010/main" val="317730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11</a:t>
            </a:fld>
            <a:endParaRPr kumimoji="1" lang="ja-JP" altLang="en-US"/>
          </a:p>
        </p:txBody>
      </p:sp>
    </p:spTree>
    <p:extLst>
      <p:ext uri="{BB962C8B-B14F-4D97-AF65-F5344CB8AC3E}">
        <p14:creationId xmlns:p14="http://schemas.microsoft.com/office/powerpoint/2010/main" val="176566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12</a:t>
            </a:fld>
            <a:endParaRPr kumimoji="1" lang="ja-JP" altLang="en-US"/>
          </a:p>
        </p:txBody>
      </p:sp>
    </p:spTree>
    <p:extLst>
      <p:ext uri="{BB962C8B-B14F-4D97-AF65-F5344CB8AC3E}">
        <p14:creationId xmlns:p14="http://schemas.microsoft.com/office/powerpoint/2010/main" val="115154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13</a:t>
            </a:fld>
            <a:endParaRPr kumimoji="1" lang="ja-JP" altLang="en-US"/>
          </a:p>
        </p:txBody>
      </p:sp>
    </p:spTree>
    <p:extLst>
      <p:ext uri="{BB962C8B-B14F-4D97-AF65-F5344CB8AC3E}">
        <p14:creationId xmlns:p14="http://schemas.microsoft.com/office/powerpoint/2010/main" val="52679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14</a:t>
            </a:fld>
            <a:endParaRPr kumimoji="1" lang="ja-JP" altLang="en-US"/>
          </a:p>
        </p:txBody>
      </p:sp>
    </p:spTree>
    <p:extLst>
      <p:ext uri="{BB962C8B-B14F-4D97-AF65-F5344CB8AC3E}">
        <p14:creationId xmlns:p14="http://schemas.microsoft.com/office/powerpoint/2010/main" val="63777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15</a:t>
            </a:fld>
            <a:endParaRPr kumimoji="1" lang="ja-JP" altLang="en-US"/>
          </a:p>
        </p:txBody>
      </p:sp>
    </p:spTree>
    <p:extLst>
      <p:ext uri="{BB962C8B-B14F-4D97-AF65-F5344CB8AC3E}">
        <p14:creationId xmlns:p14="http://schemas.microsoft.com/office/powerpoint/2010/main" val="429390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16</a:t>
            </a:fld>
            <a:endParaRPr kumimoji="1" lang="ja-JP" altLang="en-US"/>
          </a:p>
        </p:txBody>
      </p:sp>
    </p:spTree>
    <p:extLst>
      <p:ext uri="{BB962C8B-B14F-4D97-AF65-F5344CB8AC3E}">
        <p14:creationId xmlns:p14="http://schemas.microsoft.com/office/powerpoint/2010/main" val="35342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17</a:t>
            </a:fld>
            <a:endParaRPr kumimoji="1" lang="ja-JP" altLang="en-US"/>
          </a:p>
        </p:txBody>
      </p:sp>
    </p:spTree>
    <p:extLst>
      <p:ext uri="{BB962C8B-B14F-4D97-AF65-F5344CB8AC3E}">
        <p14:creationId xmlns:p14="http://schemas.microsoft.com/office/powerpoint/2010/main" val="276231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18</a:t>
            </a:fld>
            <a:endParaRPr kumimoji="1" lang="ja-JP" altLang="en-US"/>
          </a:p>
        </p:txBody>
      </p:sp>
    </p:spTree>
    <p:extLst>
      <p:ext uri="{BB962C8B-B14F-4D97-AF65-F5344CB8AC3E}">
        <p14:creationId xmlns:p14="http://schemas.microsoft.com/office/powerpoint/2010/main" val="414061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19</a:t>
            </a:fld>
            <a:endParaRPr kumimoji="1" lang="ja-JP" altLang="en-US"/>
          </a:p>
        </p:txBody>
      </p:sp>
    </p:spTree>
    <p:extLst>
      <p:ext uri="{BB962C8B-B14F-4D97-AF65-F5344CB8AC3E}">
        <p14:creationId xmlns:p14="http://schemas.microsoft.com/office/powerpoint/2010/main" val="409708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a:t>
            </a:fld>
            <a:endParaRPr kumimoji="1" lang="ja-JP" altLang="en-US"/>
          </a:p>
        </p:txBody>
      </p:sp>
    </p:spTree>
    <p:extLst>
      <p:ext uri="{BB962C8B-B14F-4D97-AF65-F5344CB8AC3E}">
        <p14:creationId xmlns:p14="http://schemas.microsoft.com/office/powerpoint/2010/main" val="378348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20</a:t>
            </a:fld>
            <a:endParaRPr kumimoji="1" lang="ja-JP" altLang="en-US"/>
          </a:p>
        </p:txBody>
      </p:sp>
    </p:spTree>
    <p:extLst>
      <p:ext uri="{BB962C8B-B14F-4D97-AF65-F5344CB8AC3E}">
        <p14:creationId xmlns:p14="http://schemas.microsoft.com/office/powerpoint/2010/main" val="381356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21</a:t>
            </a:fld>
            <a:endParaRPr kumimoji="1" lang="ja-JP" altLang="en-US"/>
          </a:p>
        </p:txBody>
      </p:sp>
    </p:spTree>
    <p:extLst>
      <p:ext uri="{BB962C8B-B14F-4D97-AF65-F5344CB8AC3E}">
        <p14:creationId xmlns:p14="http://schemas.microsoft.com/office/powerpoint/2010/main" val="417024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22</a:t>
            </a:fld>
            <a:endParaRPr kumimoji="1" lang="ja-JP" altLang="en-US"/>
          </a:p>
        </p:txBody>
      </p:sp>
    </p:spTree>
    <p:extLst>
      <p:ext uri="{BB962C8B-B14F-4D97-AF65-F5344CB8AC3E}">
        <p14:creationId xmlns:p14="http://schemas.microsoft.com/office/powerpoint/2010/main" val="273710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23</a:t>
            </a:fld>
            <a:endParaRPr kumimoji="1" lang="ja-JP" altLang="en-US"/>
          </a:p>
        </p:txBody>
      </p:sp>
    </p:spTree>
    <p:extLst>
      <p:ext uri="{BB962C8B-B14F-4D97-AF65-F5344CB8AC3E}">
        <p14:creationId xmlns:p14="http://schemas.microsoft.com/office/powerpoint/2010/main" val="23501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24</a:t>
            </a:fld>
            <a:endParaRPr kumimoji="1" lang="ja-JP" altLang="en-US"/>
          </a:p>
        </p:txBody>
      </p:sp>
    </p:spTree>
    <p:extLst>
      <p:ext uri="{BB962C8B-B14F-4D97-AF65-F5344CB8AC3E}">
        <p14:creationId xmlns:p14="http://schemas.microsoft.com/office/powerpoint/2010/main" val="117566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25</a:t>
            </a:fld>
            <a:endParaRPr kumimoji="1" lang="ja-JP" altLang="en-US"/>
          </a:p>
        </p:txBody>
      </p:sp>
    </p:spTree>
    <p:extLst>
      <p:ext uri="{BB962C8B-B14F-4D97-AF65-F5344CB8AC3E}">
        <p14:creationId xmlns:p14="http://schemas.microsoft.com/office/powerpoint/2010/main" val="2217244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26</a:t>
            </a:fld>
            <a:endParaRPr kumimoji="1" lang="ja-JP" altLang="en-US"/>
          </a:p>
        </p:txBody>
      </p:sp>
    </p:spTree>
    <p:extLst>
      <p:ext uri="{BB962C8B-B14F-4D97-AF65-F5344CB8AC3E}">
        <p14:creationId xmlns:p14="http://schemas.microsoft.com/office/powerpoint/2010/main" val="180144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27</a:t>
            </a:fld>
            <a:endParaRPr kumimoji="1" lang="ja-JP" altLang="en-US"/>
          </a:p>
        </p:txBody>
      </p:sp>
    </p:spTree>
    <p:extLst>
      <p:ext uri="{BB962C8B-B14F-4D97-AF65-F5344CB8AC3E}">
        <p14:creationId xmlns:p14="http://schemas.microsoft.com/office/powerpoint/2010/main" val="1638979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28</a:t>
            </a:fld>
            <a:endParaRPr kumimoji="1" lang="ja-JP" altLang="en-US"/>
          </a:p>
        </p:txBody>
      </p:sp>
    </p:spTree>
    <p:extLst>
      <p:ext uri="{BB962C8B-B14F-4D97-AF65-F5344CB8AC3E}">
        <p14:creationId xmlns:p14="http://schemas.microsoft.com/office/powerpoint/2010/main" val="274418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29</a:t>
            </a:fld>
            <a:endParaRPr kumimoji="1" lang="ja-JP" altLang="en-US"/>
          </a:p>
        </p:txBody>
      </p:sp>
    </p:spTree>
    <p:extLst>
      <p:ext uri="{BB962C8B-B14F-4D97-AF65-F5344CB8AC3E}">
        <p14:creationId xmlns:p14="http://schemas.microsoft.com/office/powerpoint/2010/main" val="147091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3</a:t>
            </a:fld>
            <a:endParaRPr kumimoji="1" lang="ja-JP" altLang="en-US"/>
          </a:p>
        </p:txBody>
      </p:sp>
    </p:spTree>
    <p:extLst>
      <p:ext uri="{BB962C8B-B14F-4D97-AF65-F5344CB8AC3E}">
        <p14:creationId xmlns:p14="http://schemas.microsoft.com/office/powerpoint/2010/main" val="111580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30</a:t>
            </a:fld>
            <a:endParaRPr kumimoji="1" lang="ja-JP" altLang="en-US"/>
          </a:p>
        </p:txBody>
      </p:sp>
    </p:spTree>
    <p:extLst>
      <p:ext uri="{BB962C8B-B14F-4D97-AF65-F5344CB8AC3E}">
        <p14:creationId xmlns:p14="http://schemas.microsoft.com/office/powerpoint/2010/main" val="312992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4</a:t>
            </a:fld>
            <a:endParaRPr kumimoji="1" lang="ja-JP" altLang="en-US"/>
          </a:p>
        </p:txBody>
      </p:sp>
    </p:spTree>
    <p:extLst>
      <p:ext uri="{BB962C8B-B14F-4D97-AF65-F5344CB8AC3E}">
        <p14:creationId xmlns:p14="http://schemas.microsoft.com/office/powerpoint/2010/main" val="307685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5</a:t>
            </a:fld>
            <a:endParaRPr kumimoji="1" lang="ja-JP" altLang="en-US"/>
          </a:p>
        </p:txBody>
      </p:sp>
    </p:spTree>
    <p:extLst>
      <p:ext uri="{BB962C8B-B14F-4D97-AF65-F5344CB8AC3E}">
        <p14:creationId xmlns:p14="http://schemas.microsoft.com/office/powerpoint/2010/main" val="120111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6</a:t>
            </a:fld>
            <a:endParaRPr kumimoji="1" lang="ja-JP" altLang="en-US"/>
          </a:p>
        </p:txBody>
      </p:sp>
    </p:spTree>
    <p:extLst>
      <p:ext uri="{BB962C8B-B14F-4D97-AF65-F5344CB8AC3E}">
        <p14:creationId xmlns:p14="http://schemas.microsoft.com/office/powerpoint/2010/main" val="98965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7</a:t>
            </a:fld>
            <a:endParaRPr kumimoji="1" lang="ja-JP" altLang="en-US"/>
          </a:p>
        </p:txBody>
      </p:sp>
    </p:spTree>
    <p:extLst>
      <p:ext uri="{BB962C8B-B14F-4D97-AF65-F5344CB8AC3E}">
        <p14:creationId xmlns:p14="http://schemas.microsoft.com/office/powerpoint/2010/main" val="181321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8</a:t>
            </a:fld>
            <a:endParaRPr kumimoji="1" lang="ja-JP" altLang="en-US"/>
          </a:p>
        </p:txBody>
      </p:sp>
    </p:spTree>
    <p:extLst>
      <p:ext uri="{BB962C8B-B14F-4D97-AF65-F5344CB8AC3E}">
        <p14:creationId xmlns:p14="http://schemas.microsoft.com/office/powerpoint/2010/main" val="60769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AE425D5-6E19-4921-A4C4-660B7060BDCB}" type="slidenum">
              <a:rPr kumimoji="1" lang="ja-JP" altLang="en-US" smtClean="0"/>
              <a:t>9</a:t>
            </a:fld>
            <a:endParaRPr kumimoji="1" lang="ja-JP" altLang="en-US"/>
          </a:p>
        </p:txBody>
      </p:sp>
    </p:spTree>
    <p:extLst>
      <p:ext uri="{BB962C8B-B14F-4D97-AF65-F5344CB8AC3E}">
        <p14:creationId xmlns:p14="http://schemas.microsoft.com/office/powerpoint/2010/main" val="321362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C18B4E7-20DD-4C9C-8348-E670D505ED6E}"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387194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936730-D149-4BD6-8C3F-4C7C5429FAF6}"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379244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862511-0357-4DD0-AB51-6598C12EDA95}"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33587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0267F0-D621-410A-A82A-F797F613B427}"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181133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022190D-D6A1-4AE8-8506-ED2203E8B146}"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205825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06DB1D6-24E0-4C6A-AF26-DB4E465DA2EE}"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46172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0857E1E-5D78-4A40-B2F2-9A7BA17BF46B}" type="datetime1">
              <a:rPr kumimoji="1" lang="ja-JP" altLang="en-US" smtClean="0"/>
              <a:t>2020/2/14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192332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4E91481-E3B6-4095-8E28-B1E42DDF6F2B}" type="datetime1">
              <a:rPr kumimoji="1" lang="ja-JP" altLang="en-US" smtClean="0"/>
              <a:t>2020/2/14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70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1A3463-4B10-4A47-917A-9EFB2693DF85}" type="datetime1">
              <a:rPr kumimoji="1" lang="ja-JP" altLang="en-US" smtClean="0"/>
              <a:t>2020/2/14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179621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9A66A6-497F-48CA-A1E2-680B2EDBFAC5}"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174338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F37D4F9-7BD3-40D0-809F-E9884C19790C}"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27828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E46EF-1779-4CC1-B84C-7C9DDCF75DC5}" type="datetime1">
              <a:rPr kumimoji="1" lang="ja-JP" altLang="en-US" smtClean="0"/>
              <a:t>2020/2/14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93558-1A3E-4DE9-8BAC-E7E9A8F8DB1D}" type="slidenum">
              <a:rPr kumimoji="1" lang="ja-JP" altLang="en-US" smtClean="0"/>
              <a:t>‹#›</a:t>
            </a:fld>
            <a:endParaRPr kumimoji="1" lang="ja-JP" altLang="en-US"/>
          </a:p>
        </p:txBody>
      </p:sp>
    </p:spTree>
    <p:extLst>
      <p:ext uri="{BB962C8B-B14F-4D97-AF65-F5344CB8AC3E}">
        <p14:creationId xmlns:p14="http://schemas.microsoft.com/office/powerpoint/2010/main" val="3556788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3.GI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63433" y="516289"/>
            <a:ext cx="979714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a:t>Windows</a:t>
            </a:r>
            <a:r>
              <a:rPr kumimoji="1" lang="ja-JP" altLang="en-US" dirty="0"/>
              <a:t> </a:t>
            </a:r>
            <a:r>
              <a:rPr kumimoji="1" lang="en-US" altLang="ja-JP" dirty="0"/>
              <a:t>10</a:t>
            </a:r>
            <a:r>
              <a:rPr kumimoji="1" lang="ja-JP" altLang="en-US" dirty="0"/>
              <a:t>　はじめにお読みください</a:t>
            </a:r>
          </a:p>
        </p:txBody>
      </p:sp>
      <p:sp>
        <p:nvSpPr>
          <p:cNvPr id="5" name="テキスト ボックス 4"/>
          <p:cNvSpPr txBox="1"/>
          <p:nvPr/>
        </p:nvSpPr>
        <p:spPr>
          <a:xfrm>
            <a:off x="473528" y="1183822"/>
            <a:ext cx="11446329" cy="1200329"/>
          </a:xfrm>
          <a:prstGeom prst="rect">
            <a:avLst/>
          </a:prstGeom>
          <a:noFill/>
        </p:spPr>
        <p:txBody>
          <a:bodyPr wrap="square" rtlCol="0">
            <a:spAutoFit/>
          </a:bodyPr>
          <a:lstStyle/>
          <a:p>
            <a:r>
              <a:rPr kumimoji="1" lang="ja-JP" altLang="en-US" dirty="0"/>
              <a:t>・　以前の</a:t>
            </a:r>
            <a:r>
              <a:rPr kumimoji="1" lang="en-US" altLang="ja-JP" dirty="0"/>
              <a:t>Windows</a:t>
            </a:r>
            <a:r>
              <a:rPr kumimoji="1" lang="ja-JP" altLang="en-US" dirty="0"/>
              <a:t> </a:t>
            </a:r>
            <a:r>
              <a:rPr kumimoji="1" lang="en-US" altLang="ja-JP" dirty="0"/>
              <a:t>7</a:t>
            </a:r>
            <a:r>
              <a:rPr kumimoji="1" lang="ja-JP" altLang="en-US" dirty="0"/>
              <a:t> と</a:t>
            </a:r>
            <a:r>
              <a:rPr kumimoji="1" lang="ja-JP" altLang="en-US" dirty="0">
                <a:solidFill>
                  <a:srgbClr val="FF0000"/>
                </a:solidFill>
              </a:rPr>
              <a:t>変わった点</a:t>
            </a:r>
            <a:r>
              <a:rPr kumimoji="1" lang="ja-JP" altLang="en-US" dirty="0"/>
              <a:t>を中心にご説明します。</a:t>
            </a:r>
          </a:p>
          <a:p>
            <a:r>
              <a:rPr kumimoji="1" lang="ja-JP" altLang="en-US" dirty="0"/>
              <a:t>・　起こりがちなトラブル解決は、別冊「トラブル解決編」をご覧ください。</a:t>
            </a:r>
          </a:p>
          <a:p>
            <a:r>
              <a:rPr kumimoji="1" lang="ja-JP" altLang="en-US" dirty="0"/>
              <a:t>・　取扱説明書は、添付以外にドキュメントにも保存してあります。再セットアップの際は、</a:t>
            </a:r>
          </a:p>
          <a:p>
            <a:r>
              <a:rPr kumimoji="1" lang="ja-JP" altLang="en-US" dirty="0"/>
              <a:t>　必ず、ご参照ください。</a:t>
            </a:r>
          </a:p>
        </p:txBody>
      </p:sp>
      <p:sp>
        <p:nvSpPr>
          <p:cNvPr id="7" name="テキスト ボックス 6"/>
          <p:cNvSpPr txBox="1"/>
          <p:nvPr/>
        </p:nvSpPr>
        <p:spPr>
          <a:xfrm>
            <a:off x="530678" y="2788142"/>
            <a:ext cx="4057650" cy="400110"/>
          </a:xfrm>
          <a:prstGeom prst="rect">
            <a:avLst/>
          </a:prstGeom>
          <a:noFill/>
        </p:spPr>
        <p:txBody>
          <a:bodyPr wrap="square" rtlCol="0">
            <a:spAutoFit/>
          </a:bodyPr>
          <a:lstStyle/>
          <a:p>
            <a:r>
              <a:rPr kumimoji="1" lang="ja-JP" altLang="en-US" sz="2000" dirty="0"/>
              <a:t>電源の入れ方</a:t>
            </a:r>
          </a:p>
        </p:txBody>
      </p:sp>
      <p:pic>
        <p:nvPicPr>
          <p:cNvPr id="8" name="図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rot="5400000">
            <a:off x="633700" y="3542777"/>
            <a:ext cx="2765754" cy="2416627"/>
          </a:xfrm>
          <a:prstGeom prst="rect">
            <a:avLst/>
          </a:prstGeom>
        </p:spPr>
      </p:pic>
      <p:sp>
        <p:nvSpPr>
          <p:cNvPr id="9" name="テキスト ボックス 8"/>
          <p:cNvSpPr txBox="1"/>
          <p:nvPr/>
        </p:nvSpPr>
        <p:spPr>
          <a:xfrm>
            <a:off x="3796397" y="2781382"/>
            <a:ext cx="5617029" cy="1754326"/>
          </a:xfrm>
          <a:prstGeom prst="rect">
            <a:avLst/>
          </a:prstGeom>
          <a:noFill/>
        </p:spPr>
        <p:txBody>
          <a:bodyPr wrap="square" rtlCol="0">
            <a:spAutoFit/>
          </a:bodyPr>
          <a:lstStyle/>
          <a:p>
            <a:r>
              <a:rPr kumimoji="1" lang="en-US" altLang="ja-JP" dirty="0"/>
              <a:t>PC</a:t>
            </a:r>
            <a:r>
              <a:rPr kumimoji="1" lang="ja-JP" altLang="en-US" dirty="0"/>
              <a:t>本体の右上の電源スイッチを軽く押して離します。</a:t>
            </a:r>
          </a:p>
          <a:p>
            <a:r>
              <a:rPr kumimoji="1" lang="ja-JP" altLang="en-US" dirty="0"/>
              <a:t>長く押し続けると切れてしまいます。（従来と同様）</a:t>
            </a:r>
          </a:p>
          <a:p>
            <a:endParaRPr kumimoji="1" lang="ja-JP" altLang="en-US" dirty="0"/>
          </a:p>
          <a:p>
            <a:r>
              <a:rPr kumimoji="1" lang="ja-JP" altLang="en-US" dirty="0"/>
              <a:t>電源スイッチの左側の</a:t>
            </a:r>
            <a:r>
              <a:rPr kumimoji="1" lang="en-US" altLang="ja-JP" dirty="0"/>
              <a:t>LED</a:t>
            </a:r>
            <a:r>
              <a:rPr kumimoji="1" lang="ja-JP" altLang="en-US" dirty="0"/>
              <a:t>ランプのうち上段のランプが緑色に点灯することを確認してください。</a:t>
            </a:r>
          </a:p>
          <a:p>
            <a:r>
              <a:rPr kumimoji="1" lang="ja-JP" altLang="en-US" dirty="0"/>
              <a:t>電源ランプは、</a:t>
            </a:r>
            <a:r>
              <a:rPr kumimoji="1" lang="en-US" altLang="ja-JP" dirty="0"/>
              <a:t>PC</a:t>
            </a:r>
            <a:r>
              <a:rPr kumimoji="1" lang="ja-JP" altLang="en-US" dirty="0"/>
              <a:t>稼働中は、常に緑色に点灯しています。</a:t>
            </a:r>
          </a:p>
        </p:txBody>
      </p:sp>
      <p:cxnSp>
        <p:nvCxnSpPr>
          <p:cNvPr id="11" name="直線矢印コネクタ 10"/>
          <p:cNvCxnSpPr/>
          <p:nvPr/>
        </p:nvCxnSpPr>
        <p:spPr>
          <a:xfrm flipH="1">
            <a:off x="3004459" y="3261126"/>
            <a:ext cx="791938" cy="1000631"/>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2" name="テキスト ボックス 11"/>
          <p:cNvSpPr txBox="1"/>
          <p:nvPr/>
        </p:nvSpPr>
        <p:spPr>
          <a:xfrm>
            <a:off x="914400" y="3241221"/>
            <a:ext cx="1273629" cy="307777"/>
          </a:xfrm>
          <a:prstGeom prst="rect">
            <a:avLst/>
          </a:prstGeom>
          <a:noFill/>
        </p:spPr>
        <p:txBody>
          <a:bodyPr wrap="square" rtlCol="0">
            <a:spAutoFit/>
          </a:bodyPr>
          <a:lstStyle/>
          <a:p>
            <a:r>
              <a:rPr kumimoji="1" lang="ja-JP" altLang="en-US" sz="1400" dirty="0"/>
              <a:t>電源ランプ</a:t>
            </a:r>
          </a:p>
        </p:txBody>
      </p:sp>
      <p:cxnSp>
        <p:nvCxnSpPr>
          <p:cNvPr id="14" name="直線矢印コネクタ 13"/>
          <p:cNvCxnSpPr/>
          <p:nvPr/>
        </p:nvCxnSpPr>
        <p:spPr>
          <a:xfrm>
            <a:off x="1779814" y="3548998"/>
            <a:ext cx="261257" cy="5494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テキスト ボックス 1"/>
          <p:cNvSpPr txBox="1"/>
          <p:nvPr/>
        </p:nvSpPr>
        <p:spPr>
          <a:xfrm>
            <a:off x="3918856" y="4774941"/>
            <a:ext cx="6825344" cy="369332"/>
          </a:xfrm>
          <a:prstGeom prst="rect">
            <a:avLst/>
          </a:prstGeom>
          <a:noFill/>
        </p:spPr>
        <p:txBody>
          <a:bodyPr wrap="square" rtlCol="0">
            <a:spAutoFit/>
          </a:bodyPr>
          <a:lstStyle/>
          <a:p>
            <a:r>
              <a:rPr kumimoji="1" lang="ja-JP" altLang="en-US" dirty="0"/>
              <a:t>内部記憶装置（</a:t>
            </a:r>
            <a:r>
              <a:rPr kumimoji="1" lang="en-US" altLang="ja-JP" dirty="0"/>
              <a:t>SSD</a:t>
            </a:r>
            <a:r>
              <a:rPr kumimoji="1" lang="ja-JP" altLang="en-US" dirty="0"/>
              <a:t>）へのアクセスランプ（アクセス時にのみ点滅）</a:t>
            </a:r>
          </a:p>
        </p:txBody>
      </p:sp>
      <p:cxnSp>
        <p:nvCxnSpPr>
          <p:cNvPr id="6" name="直線矢印コネクタ 5"/>
          <p:cNvCxnSpPr>
            <a:stCxn id="2" idx="1"/>
          </p:cNvCxnSpPr>
          <p:nvPr/>
        </p:nvCxnSpPr>
        <p:spPr>
          <a:xfrm flipH="1" flipV="1">
            <a:off x="2188030" y="4500991"/>
            <a:ext cx="1730826" cy="45861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3796397" y="5395190"/>
            <a:ext cx="7134645" cy="646331"/>
          </a:xfrm>
          <a:prstGeom prst="rect">
            <a:avLst/>
          </a:prstGeom>
          <a:noFill/>
          <a:ln>
            <a:solidFill>
              <a:schemeClr val="accent1"/>
            </a:solidFill>
          </a:ln>
        </p:spPr>
        <p:txBody>
          <a:bodyPr wrap="none" rtlCol="0">
            <a:spAutoFit/>
          </a:bodyPr>
          <a:lstStyle/>
          <a:p>
            <a:r>
              <a:rPr kumimoji="1" lang="en-US" altLang="ja-JP" dirty="0"/>
              <a:t>※</a:t>
            </a:r>
            <a:r>
              <a:rPr kumimoji="1" lang="ja-JP" altLang="en-US" dirty="0"/>
              <a:t>外付け</a:t>
            </a:r>
            <a:r>
              <a:rPr kumimoji="1" lang="en-US" altLang="ja-JP" dirty="0"/>
              <a:t>HD</a:t>
            </a:r>
            <a:r>
              <a:rPr kumimoji="1" lang="ja-JP" altLang="en-US" dirty="0"/>
              <a:t>の電源：外付け</a:t>
            </a:r>
            <a:r>
              <a:rPr kumimoji="1" lang="en-US" altLang="ja-JP" dirty="0"/>
              <a:t>HD</a:t>
            </a:r>
            <a:r>
              <a:rPr kumimoji="1" lang="ja-JP" altLang="en-US" dirty="0"/>
              <a:t>は、○ドライブとなります。</a:t>
            </a:r>
          </a:p>
          <a:p>
            <a:r>
              <a:rPr kumimoji="1" lang="ja-JP" altLang="en-US" dirty="0"/>
              <a:t>電源は、</a:t>
            </a:r>
            <a:r>
              <a:rPr kumimoji="1" lang="en-US" altLang="ja-JP" dirty="0"/>
              <a:t>PC</a:t>
            </a:r>
            <a:r>
              <a:rPr kumimoji="1" lang="ja-JP" altLang="en-US" dirty="0"/>
              <a:t>と連動しますので、</a:t>
            </a:r>
            <a:r>
              <a:rPr kumimoji="1" lang="en-US" altLang="ja-JP" dirty="0"/>
              <a:t>On</a:t>
            </a:r>
            <a:r>
              <a:rPr kumimoji="1" lang="ja-JP" altLang="en-US" dirty="0" err="1"/>
              <a:t>、</a:t>
            </a:r>
            <a:r>
              <a:rPr kumimoji="1" lang="en-US" altLang="ja-JP" dirty="0"/>
              <a:t>Off</a:t>
            </a:r>
            <a:r>
              <a:rPr kumimoji="1" lang="ja-JP" altLang="en-US" dirty="0"/>
              <a:t>を手動で行う必要は、ありません。</a:t>
            </a: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6900" y="1183822"/>
            <a:ext cx="1885947" cy="1885947"/>
          </a:xfrm>
          <a:prstGeom prst="rect">
            <a:avLst/>
          </a:prstGeom>
        </p:spPr>
      </p:pic>
      <p:sp>
        <p:nvSpPr>
          <p:cNvPr id="3" name="スライド番号プレースホルダー 2"/>
          <p:cNvSpPr>
            <a:spLocks noGrp="1"/>
          </p:cNvSpPr>
          <p:nvPr>
            <p:ph type="sldNum" sz="quarter" idx="12"/>
          </p:nvPr>
        </p:nvSpPr>
        <p:spPr/>
        <p:txBody>
          <a:bodyPr/>
          <a:lstStyle/>
          <a:p>
            <a:fld id="{4B293558-1A3E-4DE9-8BAC-E7E9A8F8DB1D}" type="slidenum">
              <a:rPr kumimoji="1" lang="ja-JP" altLang="en-US" smtClean="0"/>
              <a:t>1</a:t>
            </a:fld>
            <a:endParaRPr kumimoji="1" lang="ja-JP" altLang="en-US"/>
          </a:p>
        </p:txBody>
      </p:sp>
    </p:spTree>
    <p:extLst>
      <p:ext uri="{BB962C8B-B14F-4D97-AF65-F5344CB8AC3E}">
        <p14:creationId xmlns:p14="http://schemas.microsoft.com/office/powerpoint/2010/main" val="196581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307" y="449036"/>
            <a:ext cx="2073003" cy="369332"/>
          </a:xfrm>
          <a:prstGeom prst="rect">
            <a:avLst/>
          </a:prstGeom>
          <a:noFill/>
        </p:spPr>
        <p:txBody>
          <a:bodyPr wrap="none" rtlCol="0">
            <a:spAutoFit/>
          </a:bodyPr>
          <a:lstStyle/>
          <a:p>
            <a:r>
              <a:rPr kumimoji="1" lang="ja-JP" altLang="en-US" dirty="0">
                <a:solidFill>
                  <a:srgbClr val="FF0000"/>
                </a:solidFill>
              </a:rPr>
              <a:t>スタートメニュー</a:t>
            </a:r>
            <a:r>
              <a:rPr kumimoji="1" lang="ja-JP" altLang="en-US" dirty="0"/>
              <a:t>（</a:t>
            </a:r>
            <a:r>
              <a:rPr kumimoji="1" lang="en-US" altLang="ja-JP" dirty="0"/>
              <a:t>3</a:t>
            </a:r>
            <a:r>
              <a:rPr kumimoji="1" lang="ja-JP" altLang="en-US" dirty="0"/>
              <a:t>）</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1307" y="1063295"/>
            <a:ext cx="5229012" cy="2300390"/>
          </a:xfrm>
          <a:prstGeom prst="rect">
            <a:avLst/>
          </a:prstGeom>
        </p:spPr>
      </p:pic>
      <p:sp>
        <p:nvSpPr>
          <p:cNvPr id="4" name="テキスト ボックス 3"/>
          <p:cNvSpPr txBox="1"/>
          <p:nvPr/>
        </p:nvSpPr>
        <p:spPr>
          <a:xfrm>
            <a:off x="681718" y="3716917"/>
            <a:ext cx="6008913" cy="2308324"/>
          </a:xfrm>
          <a:prstGeom prst="rect">
            <a:avLst/>
          </a:prstGeom>
          <a:noFill/>
        </p:spPr>
        <p:txBody>
          <a:bodyPr wrap="square" rtlCol="0">
            <a:spAutoFit/>
          </a:bodyPr>
          <a:lstStyle/>
          <a:p>
            <a:r>
              <a:rPr kumimoji="1" lang="ja-JP" altLang="en-US" dirty="0"/>
              <a:t>真ん中のアプリ一覧では、右の「よく使うアプリ」を含めてそれ以外のアプリを探して起動することができます。（従来と同様）</a:t>
            </a:r>
          </a:p>
          <a:p>
            <a:endParaRPr kumimoji="1" lang="ja-JP" altLang="en-US" dirty="0"/>
          </a:p>
          <a:p>
            <a:r>
              <a:rPr kumimoji="1" lang="ja-JP" altLang="en-US" dirty="0"/>
              <a:t>並び順は、</a:t>
            </a:r>
            <a:r>
              <a:rPr kumimoji="1" lang="en-US" altLang="ja-JP" dirty="0"/>
              <a:t>A</a:t>
            </a:r>
            <a:r>
              <a:rPr kumimoji="1" lang="ja-JP" altLang="en-US" dirty="0"/>
              <a:t>～</a:t>
            </a:r>
            <a:r>
              <a:rPr kumimoji="1" lang="en-US" altLang="ja-JP" dirty="0"/>
              <a:t>Z</a:t>
            </a:r>
            <a:r>
              <a:rPr kumimoji="1" lang="ja-JP" altLang="en-US" dirty="0" err="1"/>
              <a:t>、</a:t>
            </a:r>
            <a:r>
              <a:rPr kumimoji="1" lang="ja-JP" altLang="en-US" dirty="0"/>
              <a:t>あ～ん、漢字コード順で、</a:t>
            </a:r>
          </a:p>
          <a:p>
            <a:r>
              <a:rPr kumimoji="1" lang="ja-JP" altLang="en-US" dirty="0"/>
              <a:t>残念ながら、並び順は、変えられません。</a:t>
            </a:r>
          </a:p>
          <a:p>
            <a:r>
              <a:rPr kumimoji="1" lang="ja-JP" altLang="en-US" dirty="0"/>
              <a:t>よく使うアプリは、右クリックして「スタートにピン止めする」を選択すると、スタートメニューの右側の部分にアイコンが表示されます。</a:t>
            </a:r>
          </a:p>
        </p:txBody>
      </p:sp>
      <p:sp>
        <p:nvSpPr>
          <p:cNvPr id="5" name="テキスト ボックス 4"/>
          <p:cNvSpPr txBox="1"/>
          <p:nvPr/>
        </p:nvSpPr>
        <p:spPr>
          <a:xfrm>
            <a:off x="5984422" y="1063295"/>
            <a:ext cx="5361852" cy="923330"/>
          </a:xfrm>
          <a:prstGeom prst="rect">
            <a:avLst/>
          </a:prstGeom>
          <a:noFill/>
        </p:spPr>
        <p:txBody>
          <a:bodyPr wrap="none" rtlCol="0">
            <a:spAutoFit/>
          </a:bodyPr>
          <a:lstStyle/>
          <a:p>
            <a:r>
              <a:rPr kumimoji="1" lang="ja-JP" altLang="en-US" dirty="0"/>
              <a:t>右側のよく使うアプリから、アプリの起動を行います</a:t>
            </a:r>
          </a:p>
          <a:p>
            <a:r>
              <a:rPr kumimoji="1" lang="ja-JP" altLang="en-US" dirty="0"/>
              <a:t>右上左から右へ、</a:t>
            </a:r>
            <a:r>
              <a:rPr kumimoji="1" lang="en-US" altLang="ja-JP" dirty="0"/>
              <a:t>Word</a:t>
            </a:r>
            <a:r>
              <a:rPr kumimoji="1" lang="ja-JP" altLang="en-US" dirty="0"/>
              <a:t>、</a:t>
            </a:r>
            <a:r>
              <a:rPr kumimoji="1" lang="en-US" altLang="ja-JP" dirty="0"/>
              <a:t>Outlook</a:t>
            </a:r>
            <a:r>
              <a:rPr kumimoji="1" lang="ja-JP" altLang="en-US" dirty="0"/>
              <a:t>、</a:t>
            </a:r>
            <a:r>
              <a:rPr kumimoji="1" lang="en-US" altLang="ja-JP" dirty="0"/>
              <a:t>Edge</a:t>
            </a:r>
            <a:r>
              <a:rPr kumimoji="1" lang="ja-JP" altLang="en-US" dirty="0"/>
              <a:t>のアイコンなど</a:t>
            </a:r>
          </a:p>
          <a:p>
            <a:r>
              <a:rPr kumimoji="1" lang="ja-JP" altLang="en-US" dirty="0"/>
              <a:t>アイコンの位置や大きさなどは、変更できます。</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658" y="3878035"/>
            <a:ext cx="2163534" cy="2163534"/>
          </a:xfrm>
          <a:prstGeom prst="rect">
            <a:avLst/>
          </a:prstGeom>
        </p:spPr>
      </p:pic>
      <p:sp>
        <p:nvSpPr>
          <p:cNvPr id="7" name="正方形/長方形 6"/>
          <p:cNvSpPr/>
          <p:nvPr/>
        </p:nvSpPr>
        <p:spPr>
          <a:xfrm>
            <a:off x="1085850" y="1063295"/>
            <a:ext cx="1992086" cy="230039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9" name="直線矢印コネクタ 8"/>
          <p:cNvCxnSpPr>
            <a:stCxn id="5" idx="1"/>
          </p:cNvCxnSpPr>
          <p:nvPr/>
        </p:nvCxnSpPr>
        <p:spPr>
          <a:xfrm flipH="1" flipV="1">
            <a:off x="5421086" y="1265464"/>
            <a:ext cx="563336" cy="25949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1" name="直線矢印コネクタ 10"/>
          <p:cNvCxnSpPr/>
          <p:nvPr/>
        </p:nvCxnSpPr>
        <p:spPr>
          <a:xfrm flipH="1" flipV="1">
            <a:off x="2503714" y="2689055"/>
            <a:ext cx="179615" cy="1088288"/>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8" name="テキスト ボックス 7"/>
          <p:cNvSpPr txBox="1"/>
          <p:nvPr/>
        </p:nvSpPr>
        <p:spPr>
          <a:xfrm>
            <a:off x="5962650" y="2067120"/>
            <a:ext cx="5615640" cy="1477328"/>
          </a:xfrm>
          <a:prstGeom prst="rect">
            <a:avLst/>
          </a:prstGeom>
          <a:noFill/>
        </p:spPr>
        <p:txBody>
          <a:bodyPr wrap="none" rtlCol="0">
            <a:spAutoFit/>
          </a:bodyPr>
          <a:lstStyle/>
          <a:p>
            <a:r>
              <a:rPr kumimoji="1" lang="ja-JP" altLang="en-US" dirty="0"/>
              <a:t>下の方には、ドキュメント、ピクチャなどの</a:t>
            </a:r>
            <a:r>
              <a:rPr kumimoji="1" lang="en-US" altLang="ja-JP" dirty="0"/>
              <a:t>PC</a:t>
            </a:r>
            <a:r>
              <a:rPr kumimoji="1" lang="ja-JP" altLang="en-US" dirty="0"/>
              <a:t>の場所、</a:t>
            </a:r>
          </a:p>
          <a:p>
            <a:r>
              <a:rPr kumimoji="1" lang="ja-JP" altLang="en-US" dirty="0"/>
              <a:t>設定、コントロールパネル、デバイスとプリンターなどの</a:t>
            </a:r>
          </a:p>
          <a:p>
            <a:r>
              <a:rPr kumimoji="1" lang="ja-JP" altLang="en-US" dirty="0"/>
              <a:t>アイコンもあります。</a:t>
            </a:r>
          </a:p>
          <a:p>
            <a:r>
              <a:rPr kumimoji="1" lang="ja-JP" altLang="en-US" dirty="0"/>
              <a:t>アイコンを右クリックして「スタートからピン止めを外す」に</a:t>
            </a:r>
          </a:p>
          <a:p>
            <a:r>
              <a:rPr kumimoji="1" lang="ja-JP" altLang="en-US" dirty="0"/>
              <a:t>より右側から表示が消えます。</a:t>
            </a:r>
          </a:p>
        </p:txBody>
      </p:sp>
      <p:cxnSp>
        <p:nvCxnSpPr>
          <p:cNvPr id="12" name="直線矢印コネクタ 11"/>
          <p:cNvCxnSpPr/>
          <p:nvPr/>
        </p:nvCxnSpPr>
        <p:spPr>
          <a:xfrm flipH="1">
            <a:off x="5568043" y="2486886"/>
            <a:ext cx="453333" cy="1078968"/>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0" name="スライド番号プレースホルダー 9"/>
          <p:cNvSpPr>
            <a:spLocks noGrp="1"/>
          </p:cNvSpPr>
          <p:nvPr>
            <p:ph type="sldNum" sz="quarter" idx="12"/>
          </p:nvPr>
        </p:nvSpPr>
        <p:spPr/>
        <p:txBody>
          <a:bodyPr/>
          <a:lstStyle/>
          <a:p>
            <a:fld id="{4B293558-1A3E-4DE9-8BAC-E7E9A8F8DB1D}" type="slidenum">
              <a:rPr kumimoji="1" lang="ja-JP" altLang="en-US" smtClean="0"/>
              <a:t>10</a:t>
            </a:fld>
            <a:endParaRPr kumimoji="1" lang="ja-JP" altLang="en-US"/>
          </a:p>
        </p:txBody>
      </p:sp>
      <p:pic>
        <p:nvPicPr>
          <p:cNvPr id="14" name="図 13" descr="パソコンの画面&#10;&#10;自動的に生成された説明">
            <a:extLst>
              <a:ext uri="{FF2B5EF4-FFF2-40B4-BE49-F238E27FC236}">
                <a16:creationId xmlns:a16="http://schemas.microsoft.com/office/drawing/2014/main" id="{6DB5F902-E316-46B2-9535-E92702A4F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927" y="1420973"/>
            <a:ext cx="854244" cy="834681"/>
          </a:xfrm>
          <a:prstGeom prst="rect">
            <a:avLst/>
          </a:prstGeom>
        </p:spPr>
      </p:pic>
    </p:spTree>
    <p:extLst>
      <p:ext uri="{BB962C8B-B14F-4D97-AF65-F5344CB8AC3E}">
        <p14:creationId xmlns:p14="http://schemas.microsoft.com/office/powerpoint/2010/main" val="138156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8650" y="538843"/>
            <a:ext cx="3086101" cy="369332"/>
          </a:xfrm>
          <a:prstGeom prst="rect">
            <a:avLst/>
          </a:prstGeom>
          <a:noFill/>
        </p:spPr>
        <p:txBody>
          <a:bodyPr wrap="none" rtlCol="0">
            <a:spAutoFit/>
          </a:bodyPr>
          <a:lstStyle/>
          <a:p>
            <a:r>
              <a:rPr kumimoji="1" lang="ja-JP" altLang="en-US" dirty="0"/>
              <a:t>アプリウインドウ（従来と同様）</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34218"/>
            <a:ext cx="7458075" cy="3409950"/>
          </a:xfrm>
          <a:prstGeom prst="rect">
            <a:avLst/>
          </a:prstGeom>
        </p:spPr>
      </p:pic>
      <p:sp>
        <p:nvSpPr>
          <p:cNvPr id="4" name="テキスト ボックス 3"/>
          <p:cNvSpPr txBox="1"/>
          <p:nvPr/>
        </p:nvSpPr>
        <p:spPr>
          <a:xfrm>
            <a:off x="4882243" y="1086531"/>
            <a:ext cx="1471878" cy="369332"/>
          </a:xfrm>
          <a:prstGeom prst="rect">
            <a:avLst/>
          </a:prstGeom>
          <a:noFill/>
        </p:spPr>
        <p:txBody>
          <a:bodyPr wrap="none" rtlCol="0">
            <a:spAutoFit/>
          </a:bodyPr>
          <a:lstStyle/>
          <a:p>
            <a:r>
              <a:rPr kumimoji="1" lang="ja-JP" altLang="en-US" dirty="0"/>
              <a:t>最小化ボタン</a:t>
            </a:r>
          </a:p>
        </p:txBody>
      </p:sp>
      <p:sp>
        <p:nvSpPr>
          <p:cNvPr id="5" name="テキスト ボックス 4"/>
          <p:cNvSpPr txBox="1"/>
          <p:nvPr/>
        </p:nvSpPr>
        <p:spPr>
          <a:xfrm>
            <a:off x="6354121" y="1086531"/>
            <a:ext cx="1471878" cy="369332"/>
          </a:xfrm>
          <a:prstGeom prst="rect">
            <a:avLst/>
          </a:prstGeom>
          <a:noFill/>
        </p:spPr>
        <p:txBody>
          <a:bodyPr wrap="none" rtlCol="0">
            <a:spAutoFit/>
          </a:bodyPr>
          <a:lstStyle/>
          <a:p>
            <a:r>
              <a:rPr kumimoji="1" lang="ja-JP" altLang="en-US" dirty="0"/>
              <a:t>最大化ボタン</a:t>
            </a:r>
          </a:p>
        </p:txBody>
      </p:sp>
      <p:sp>
        <p:nvSpPr>
          <p:cNvPr id="6" name="テキスト ボックス 5"/>
          <p:cNvSpPr txBox="1"/>
          <p:nvPr/>
        </p:nvSpPr>
        <p:spPr>
          <a:xfrm>
            <a:off x="7825999" y="1086531"/>
            <a:ext cx="1401346" cy="369332"/>
          </a:xfrm>
          <a:prstGeom prst="rect">
            <a:avLst/>
          </a:prstGeom>
          <a:noFill/>
        </p:spPr>
        <p:txBody>
          <a:bodyPr wrap="none" rtlCol="0">
            <a:spAutoFit/>
          </a:bodyPr>
          <a:lstStyle/>
          <a:p>
            <a:r>
              <a:rPr kumimoji="1" lang="ja-JP" altLang="en-US" dirty="0"/>
              <a:t>閉じるボタン</a:t>
            </a:r>
          </a:p>
        </p:txBody>
      </p:sp>
      <p:cxnSp>
        <p:nvCxnSpPr>
          <p:cNvPr id="8" name="直線矢印コネクタ 7"/>
          <p:cNvCxnSpPr>
            <a:stCxn id="4" idx="2"/>
          </p:cNvCxnSpPr>
          <p:nvPr/>
        </p:nvCxnSpPr>
        <p:spPr>
          <a:xfrm>
            <a:off x="5618182" y="1455863"/>
            <a:ext cx="888754" cy="31578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9" name="直線矢印コネクタ 8"/>
          <p:cNvCxnSpPr/>
          <p:nvPr/>
        </p:nvCxnSpPr>
        <p:spPr>
          <a:xfrm>
            <a:off x="7242875" y="1387147"/>
            <a:ext cx="0" cy="31578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 name="直線矢印コネクタ 10"/>
          <p:cNvCxnSpPr/>
          <p:nvPr/>
        </p:nvCxnSpPr>
        <p:spPr>
          <a:xfrm flipH="1">
            <a:off x="7933910" y="1375378"/>
            <a:ext cx="780843" cy="39627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3" name="テキスト ボックス 12"/>
          <p:cNvSpPr txBox="1"/>
          <p:nvPr/>
        </p:nvSpPr>
        <p:spPr>
          <a:xfrm>
            <a:off x="2171700" y="1213469"/>
            <a:ext cx="1383712" cy="369332"/>
          </a:xfrm>
          <a:prstGeom prst="rect">
            <a:avLst/>
          </a:prstGeom>
          <a:noFill/>
        </p:spPr>
        <p:txBody>
          <a:bodyPr wrap="none" rtlCol="0">
            <a:spAutoFit/>
          </a:bodyPr>
          <a:lstStyle/>
          <a:p>
            <a:r>
              <a:rPr kumimoji="1" lang="ja-JP" altLang="en-US" dirty="0"/>
              <a:t>タイトルバー</a:t>
            </a:r>
          </a:p>
        </p:txBody>
      </p:sp>
      <p:cxnSp>
        <p:nvCxnSpPr>
          <p:cNvPr id="14" name="直線矢印コネクタ 13"/>
          <p:cNvCxnSpPr/>
          <p:nvPr/>
        </p:nvCxnSpPr>
        <p:spPr>
          <a:xfrm>
            <a:off x="3495157" y="1394138"/>
            <a:ext cx="751289" cy="37751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628650" y="1182606"/>
            <a:ext cx="997389" cy="369332"/>
          </a:xfrm>
          <a:prstGeom prst="rect">
            <a:avLst/>
          </a:prstGeom>
          <a:noFill/>
        </p:spPr>
        <p:txBody>
          <a:bodyPr wrap="none" rtlCol="0">
            <a:spAutoFit/>
          </a:bodyPr>
          <a:lstStyle/>
          <a:p>
            <a:r>
              <a:rPr kumimoji="1" lang="ja-JP" altLang="en-US" dirty="0"/>
              <a:t>アプリ名</a:t>
            </a:r>
          </a:p>
        </p:txBody>
      </p:sp>
      <p:cxnSp>
        <p:nvCxnSpPr>
          <p:cNvPr id="17" name="直線矢印コネクタ 16"/>
          <p:cNvCxnSpPr/>
          <p:nvPr/>
        </p:nvCxnSpPr>
        <p:spPr>
          <a:xfrm>
            <a:off x="654918" y="1476231"/>
            <a:ext cx="825748" cy="25406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1" name="テキスト ボックス 20"/>
          <p:cNvSpPr txBox="1"/>
          <p:nvPr/>
        </p:nvSpPr>
        <p:spPr>
          <a:xfrm>
            <a:off x="558438" y="5222523"/>
            <a:ext cx="8087540" cy="646331"/>
          </a:xfrm>
          <a:prstGeom prst="rect">
            <a:avLst/>
          </a:prstGeom>
          <a:noFill/>
        </p:spPr>
        <p:txBody>
          <a:bodyPr wrap="square" rtlCol="0">
            <a:spAutoFit/>
          </a:bodyPr>
          <a:lstStyle/>
          <a:p>
            <a:r>
              <a:rPr kumimoji="1" lang="ja-JP" altLang="en-US" dirty="0"/>
              <a:t>アプリウインドウの名称やボタンの扱いは、従来と同様のため、説明は省略します。</a:t>
            </a:r>
          </a:p>
          <a:p>
            <a:r>
              <a:rPr kumimoji="1" lang="ja-JP" altLang="en-US" dirty="0"/>
              <a:t>色やデザインは、設定やアプリにより、上と異なる場合があります。</a:t>
            </a:r>
          </a:p>
        </p:txBody>
      </p:sp>
      <p:sp>
        <p:nvSpPr>
          <p:cNvPr id="7" name="テキスト ボックス 6"/>
          <p:cNvSpPr txBox="1"/>
          <p:nvPr/>
        </p:nvSpPr>
        <p:spPr>
          <a:xfrm>
            <a:off x="8645978" y="2196193"/>
            <a:ext cx="1422184" cy="369332"/>
          </a:xfrm>
          <a:prstGeom prst="rect">
            <a:avLst/>
          </a:prstGeom>
          <a:noFill/>
        </p:spPr>
        <p:txBody>
          <a:bodyPr wrap="none" rtlCol="0">
            <a:spAutoFit/>
          </a:bodyPr>
          <a:lstStyle/>
          <a:p>
            <a:r>
              <a:rPr kumimoji="1" lang="ja-JP" altLang="en-US" dirty="0"/>
              <a:t>メニューバー</a:t>
            </a:r>
          </a:p>
        </p:txBody>
      </p:sp>
      <p:cxnSp>
        <p:nvCxnSpPr>
          <p:cNvPr id="18" name="直線矢印コネクタ 17"/>
          <p:cNvCxnSpPr/>
          <p:nvPr/>
        </p:nvCxnSpPr>
        <p:spPr>
          <a:xfrm flipH="1" flipV="1">
            <a:off x="4357687" y="2139043"/>
            <a:ext cx="4248094" cy="24128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0" name="スライド番号プレースホルダー 9"/>
          <p:cNvSpPr>
            <a:spLocks noGrp="1"/>
          </p:cNvSpPr>
          <p:nvPr>
            <p:ph type="sldNum" sz="quarter" idx="12"/>
          </p:nvPr>
        </p:nvSpPr>
        <p:spPr/>
        <p:txBody>
          <a:bodyPr/>
          <a:lstStyle/>
          <a:p>
            <a:fld id="{4B293558-1A3E-4DE9-8BAC-E7E9A8F8DB1D}" type="slidenum">
              <a:rPr kumimoji="1" lang="ja-JP" altLang="en-US" smtClean="0"/>
              <a:t>11</a:t>
            </a:fld>
            <a:endParaRPr kumimoji="1" lang="ja-JP" altLang="en-US"/>
          </a:p>
        </p:txBody>
      </p:sp>
    </p:spTree>
    <p:extLst>
      <p:ext uri="{BB962C8B-B14F-4D97-AF65-F5344CB8AC3E}">
        <p14:creationId xmlns:p14="http://schemas.microsoft.com/office/powerpoint/2010/main" val="230267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1692" y="457199"/>
            <a:ext cx="9438289" cy="1200329"/>
          </a:xfrm>
          <a:prstGeom prst="rect">
            <a:avLst/>
          </a:prstGeom>
          <a:noFill/>
        </p:spPr>
        <p:txBody>
          <a:bodyPr wrap="none" rtlCol="0">
            <a:spAutoFit/>
          </a:bodyPr>
          <a:lstStyle/>
          <a:p>
            <a:r>
              <a:rPr kumimoji="1" lang="en-US" altLang="ja-JP" dirty="0">
                <a:solidFill>
                  <a:srgbClr val="FF0000"/>
                </a:solidFill>
              </a:rPr>
              <a:t>Edge</a:t>
            </a:r>
            <a:r>
              <a:rPr kumimoji="1" lang="ja-JP" altLang="en-US" dirty="0">
                <a:solidFill>
                  <a:srgbClr val="FF0000"/>
                </a:solidFill>
              </a:rPr>
              <a:t>（エッジ）</a:t>
            </a:r>
            <a:r>
              <a:rPr kumimoji="1" lang="ja-JP" altLang="en-US" dirty="0"/>
              <a:t>（</a:t>
            </a:r>
            <a:r>
              <a:rPr kumimoji="1" lang="en-US" altLang="ja-JP" dirty="0"/>
              <a:t>1</a:t>
            </a:r>
            <a:r>
              <a:rPr kumimoji="1" lang="ja-JP" altLang="en-US" dirty="0"/>
              <a:t>）</a:t>
            </a:r>
          </a:p>
          <a:p>
            <a:r>
              <a:rPr kumimoji="1" lang="en-US" altLang="ja-JP" dirty="0"/>
              <a:t>Edge</a:t>
            </a:r>
            <a:r>
              <a:rPr kumimoji="1" lang="ja-JP" altLang="en-US" dirty="0"/>
              <a:t>は、インターネット閲覧用のアプリです。スタートメニュー又はタスクバーの</a:t>
            </a:r>
            <a:r>
              <a:rPr kumimoji="1" lang="en-US" altLang="ja-JP" b="1" dirty="0">
                <a:solidFill>
                  <a:srgbClr val="0070C0"/>
                </a:solidFill>
              </a:rPr>
              <a:t>e</a:t>
            </a:r>
            <a:r>
              <a:rPr kumimoji="1" lang="ja-JP" altLang="en-US" dirty="0"/>
              <a:t>から起動します。</a:t>
            </a:r>
          </a:p>
          <a:p>
            <a:r>
              <a:rPr kumimoji="1" lang="en-US" altLang="ja-JP" dirty="0"/>
              <a:t>Windows</a:t>
            </a:r>
            <a:r>
              <a:rPr kumimoji="1" lang="ja-JP" altLang="en-US" dirty="0"/>
              <a:t> </a:t>
            </a:r>
            <a:r>
              <a:rPr kumimoji="1" lang="en-US" altLang="ja-JP" dirty="0"/>
              <a:t>10</a:t>
            </a:r>
            <a:r>
              <a:rPr kumimoji="1" lang="ja-JP" altLang="en-US" dirty="0"/>
              <a:t>では、インターネットエクスプローラの代わりを務めます。</a:t>
            </a:r>
          </a:p>
          <a:p>
            <a:r>
              <a:rPr kumimoji="1" lang="ja-JP" altLang="en-US" dirty="0"/>
              <a:t>下図は、起動時及びホーム画面（ホームボタンを押した時）の一部です。</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15" y="1745620"/>
            <a:ext cx="4168501" cy="85351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807" y="1785822"/>
            <a:ext cx="3147333" cy="708721"/>
          </a:xfrm>
          <a:prstGeom prst="rect">
            <a:avLst/>
          </a:prstGeom>
        </p:spPr>
      </p:pic>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b="35010"/>
          <a:stretch/>
        </p:blipFill>
        <p:spPr>
          <a:xfrm>
            <a:off x="481692" y="2758732"/>
            <a:ext cx="9191625" cy="2148004"/>
          </a:xfrm>
          <a:prstGeom prst="rect">
            <a:avLst/>
          </a:prstGeom>
        </p:spPr>
      </p:pic>
      <p:sp>
        <p:nvSpPr>
          <p:cNvPr id="6" name="テキスト ボックス 5"/>
          <p:cNvSpPr txBox="1"/>
          <p:nvPr/>
        </p:nvSpPr>
        <p:spPr>
          <a:xfrm>
            <a:off x="4800600" y="1712153"/>
            <a:ext cx="2090057" cy="369332"/>
          </a:xfrm>
          <a:prstGeom prst="rect">
            <a:avLst/>
          </a:prstGeom>
          <a:noFill/>
        </p:spPr>
        <p:txBody>
          <a:bodyPr wrap="square" rtlCol="0">
            <a:spAutoFit/>
          </a:bodyPr>
          <a:lstStyle/>
          <a:p>
            <a:r>
              <a:rPr kumimoji="1" lang="ja-JP" altLang="en-US" dirty="0"/>
              <a:t>タイトルバー</a:t>
            </a:r>
          </a:p>
        </p:txBody>
      </p:sp>
      <p:sp>
        <p:nvSpPr>
          <p:cNvPr id="7" name="テキスト ボックス 6"/>
          <p:cNvSpPr txBox="1"/>
          <p:nvPr/>
        </p:nvSpPr>
        <p:spPr>
          <a:xfrm>
            <a:off x="4800600" y="2111965"/>
            <a:ext cx="1641021" cy="369332"/>
          </a:xfrm>
          <a:prstGeom prst="rect">
            <a:avLst/>
          </a:prstGeom>
          <a:noFill/>
        </p:spPr>
        <p:txBody>
          <a:bodyPr wrap="square" rtlCol="0">
            <a:spAutoFit/>
          </a:bodyPr>
          <a:lstStyle/>
          <a:p>
            <a:r>
              <a:rPr kumimoji="1" lang="ja-JP" altLang="en-US" dirty="0"/>
              <a:t>ツールバー</a:t>
            </a:r>
          </a:p>
        </p:txBody>
      </p:sp>
      <p:sp>
        <p:nvSpPr>
          <p:cNvPr id="8" name="テキスト ボックス 7"/>
          <p:cNvSpPr txBox="1"/>
          <p:nvPr/>
        </p:nvSpPr>
        <p:spPr>
          <a:xfrm>
            <a:off x="783771" y="3286257"/>
            <a:ext cx="1608364" cy="369332"/>
          </a:xfrm>
          <a:prstGeom prst="rect">
            <a:avLst/>
          </a:prstGeom>
          <a:noFill/>
        </p:spPr>
        <p:txBody>
          <a:bodyPr wrap="square" rtlCol="0">
            <a:spAutoFit/>
          </a:bodyPr>
          <a:lstStyle/>
          <a:p>
            <a:r>
              <a:rPr kumimoji="1" lang="ja-JP" altLang="en-US" dirty="0"/>
              <a:t>更新（再読込）</a:t>
            </a:r>
          </a:p>
        </p:txBody>
      </p:sp>
      <p:cxnSp>
        <p:nvCxnSpPr>
          <p:cNvPr id="10" name="直線矢印コネクタ 9"/>
          <p:cNvCxnSpPr/>
          <p:nvPr/>
        </p:nvCxnSpPr>
        <p:spPr>
          <a:xfrm flipH="1" flipV="1">
            <a:off x="1419134" y="2376454"/>
            <a:ext cx="132" cy="89282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 name="テキスト ボックス 10"/>
          <p:cNvSpPr txBox="1"/>
          <p:nvPr/>
        </p:nvSpPr>
        <p:spPr>
          <a:xfrm>
            <a:off x="1929128" y="2882975"/>
            <a:ext cx="1467215" cy="369332"/>
          </a:xfrm>
          <a:prstGeom prst="rect">
            <a:avLst/>
          </a:prstGeom>
          <a:noFill/>
        </p:spPr>
        <p:txBody>
          <a:bodyPr wrap="square" rtlCol="0">
            <a:spAutoFit/>
          </a:bodyPr>
          <a:lstStyle/>
          <a:p>
            <a:r>
              <a:rPr kumimoji="1" lang="ja-JP" altLang="en-US" dirty="0"/>
              <a:t>ホームボタン</a:t>
            </a:r>
          </a:p>
        </p:txBody>
      </p:sp>
      <p:cxnSp>
        <p:nvCxnSpPr>
          <p:cNvPr id="13" name="直線矢印コネクタ 12"/>
          <p:cNvCxnSpPr/>
          <p:nvPr/>
        </p:nvCxnSpPr>
        <p:spPr>
          <a:xfrm flipH="1" flipV="1">
            <a:off x="1929128" y="2359479"/>
            <a:ext cx="526596" cy="5234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テキスト ボックス 13"/>
          <p:cNvSpPr txBox="1"/>
          <p:nvPr/>
        </p:nvSpPr>
        <p:spPr>
          <a:xfrm>
            <a:off x="3314700" y="2882975"/>
            <a:ext cx="3331028" cy="369332"/>
          </a:xfrm>
          <a:prstGeom prst="rect">
            <a:avLst/>
          </a:prstGeom>
          <a:noFill/>
        </p:spPr>
        <p:txBody>
          <a:bodyPr wrap="square" rtlCol="0">
            <a:spAutoFit/>
          </a:bodyPr>
          <a:lstStyle/>
          <a:p>
            <a:r>
              <a:rPr kumimoji="1" lang="ja-JP" altLang="en-US" dirty="0"/>
              <a:t>アドレスバー（</a:t>
            </a:r>
            <a:r>
              <a:rPr kumimoji="1" lang="en-US" altLang="ja-JP" dirty="0"/>
              <a:t>HP</a:t>
            </a:r>
            <a:r>
              <a:rPr kumimoji="1" lang="ja-JP" altLang="en-US" dirty="0"/>
              <a:t>の</a:t>
            </a:r>
            <a:r>
              <a:rPr kumimoji="1" lang="en-US" altLang="ja-JP" dirty="0"/>
              <a:t>URL</a:t>
            </a:r>
            <a:r>
              <a:rPr kumimoji="1" lang="ja-JP" altLang="en-US" dirty="0"/>
              <a:t>を表示）</a:t>
            </a:r>
          </a:p>
        </p:txBody>
      </p:sp>
      <p:cxnSp>
        <p:nvCxnSpPr>
          <p:cNvPr id="15" name="直線矢印コネクタ 14"/>
          <p:cNvCxnSpPr/>
          <p:nvPr/>
        </p:nvCxnSpPr>
        <p:spPr>
          <a:xfrm flipH="1" flipV="1">
            <a:off x="3154137" y="2325529"/>
            <a:ext cx="526596" cy="5234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6525984" y="2851946"/>
            <a:ext cx="2008414" cy="369332"/>
          </a:xfrm>
          <a:prstGeom prst="rect">
            <a:avLst/>
          </a:prstGeom>
          <a:noFill/>
        </p:spPr>
        <p:txBody>
          <a:bodyPr wrap="square" rtlCol="0">
            <a:spAutoFit/>
          </a:bodyPr>
          <a:lstStyle/>
          <a:p>
            <a:r>
              <a:rPr kumimoji="1" lang="ja-JP" altLang="en-US" dirty="0"/>
              <a:t>お気に入りに追加</a:t>
            </a:r>
          </a:p>
        </p:txBody>
      </p:sp>
      <p:sp>
        <p:nvSpPr>
          <p:cNvPr id="17" name="テキスト ボックス 16"/>
          <p:cNvSpPr txBox="1"/>
          <p:nvPr/>
        </p:nvSpPr>
        <p:spPr>
          <a:xfrm>
            <a:off x="8424181" y="2790642"/>
            <a:ext cx="1322614" cy="923330"/>
          </a:xfrm>
          <a:prstGeom prst="rect">
            <a:avLst/>
          </a:prstGeom>
          <a:noFill/>
        </p:spPr>
        <p:txBody>
          <a:bodyPr wrap="square" rtlCol="0">
            <a:spAutoFit/>
          </a:bodyPr>
          <a:lstStyle/>
          <a:p>
            <a:r>
              <a:rPr kumimoji="1" lang="ja-JP" altLang="en-US" dirty="0">
                <a:solidFill>
                  <a:srgbClr val="0070C0"/>
                </a:solidFill>
              </a:rPr>
              <a:t>お気に入り、</a:t>
            </a:r>
          </a:p>
          <a:p>
            <a:r>
              <a:rPr kumimoji="1" lang="ja-JP" altLang="en-US" dirty="0">
                <a:solidFill>
                  <a:srgbClr val="0070C0"/>
                </a:solidFill>
              </a:rPr>
              <a:t>履歴等の呼び出し</a:t>
            </a:r>
          </a:p>
        </p:txBody>
      </p:sp>
      <p:sp>
        <p:nvSpPr>
          <p:cNvPr id="18" name="テキスト ボックス 17"/>
          <p:cNvSpPr txBox="1"/>
          <p:nvPr/>
        </p:nvSpPr>
        <p:spPr>
          <a:xfrm>
            <a:off x="9760399" y="2787027"/>
            <a:ext cx="1108982" cy="369332"/>
          </a:xfrm>
          <a:prstGeom prst="rect">
            <a:avLst/>
          </a:prstGeom>
          <a:noFill/>
        </p:spPr>
        <p:txBody>
          <a:bodyPr wrap="square" rtlCol="0">
            <a:spAutoFit/>
          </a:bodyPr>
          <a:lstStyle/>
          <a:p>
            <a:r>
              <a:rPr kumimoji="1" lang="ja-JP" altLang="en-US" dirty="0">
                <a:solidFill>
                  <a:srgbClr val="FF0000"/>
                </a:solidFill>
              </a:rPr>
              <a:t>設定</a:t>
            </a:r>
            <a:r>
              <a:rPr kumimoji="1" lang="ja-JP" altLang="en-US" dirty="0"/>
              <a:t>など</a:t>
            </a:r>
          </a:p>
        </p:txBody>
      </p:sp>
      <p:cxnSp>
        <p:nvCxnSpPr>
          <p:cNvPr id="19" name="直線矢印コネクタ 18"/>
          <p:cNvCxnSpPr/>
          <p:nvPr/>
        </p:nvCxnSpPr>
        <p:spPr>
          <a:xfrm flipV="1">
            <a:off x="7985351" y="2425011"/>
            <a:ext cx="138793" cy="45481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flipH="1" flipV="1">
            <a:off x="8720453" y="2407057"/>
            <a:ext cx="77191" cy="45782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flipH="1" flipV="1">
            <a:off x="9583511" y="2407057"/>
            <a:ext cx="420350" cy="40913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5369" y="3067641"/>
            <a:ext cx="2322561" cy="2322561"/>
          </a:xfrm>
          <a:prstGeom prst="rect">
            <a:avLst/>
          </a:prstGeom>
        </p:spPr>
      </p:pic>
      <p:sp>
        <p:nvSpPr>
          <p:cNvPr id="27" name="テキスト ボックス 26"/>
          <p:cNvSpPr txBox="1"/>
          <p:nvPr/>
        </p:nvSpPr>
        <p:spPr>
          <a:xfrm>
            <a:off x="98997" y="2417695"/>
            <a:ext cx="1272673" cy="369332"/>
          </a:xfrm>
          <a:prstGeom prst="rect">
            <a:avLst/>
          </a:prstGeom>
          <a:noFill/>
        </p:spPr>
        <p:txBody>
          <a:bodyPr wrap="square" rtlCol="0">
            <a:spAutoFit/>
          </a:bodyPr>
          <a:lstStyle/>
          <a:p>
            <a:r>
              <a:rPr kumimoji="1" lang="ja-JP" altLang="en-US" dirty="0"/>
              <a:t>戻る、進む</a:t>
            </a:r>
          </a:p>
        </p:txBody>
      </p:sp>
      <p:cxnSp>
        <p:nvCxnSpPr>
          <p:cNvPr id="28" name="直線矢印コネクタ 27"/>
          <p:cNvCxnSpPr/>
          <p:nvPr/>
        </p:nvCxnSpPr>
        <p:spPr>
          <a:xfrm flipV="1">
            <a:off x="290279" y="2325529"/>
            <a:ext cx="188236" cy="14398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478515" y="4810620"/>
            <a:ext cx="9722149" cy="923330"/>
          </a:xfrm>
          <a:prstGeom prst="rect">
            <a:avLst/>
          </a:prstGeom>
          <a:solidFill>
            <a:schemeClr val="bg1"/>
          </a:solidFill>
          <a:ln>
            <a:solidFill>
              <a:schemeClr val="accent1"/>
            </a:solidFill>
          </a:ln>
        </p:spPr>
        <p:txBody>
          <a:bodyPr wrap="square" rtlCol="0">
            <a:spAutoFit/>
          </a:bodyPr>
          <a:lstStyle/>
          <a:p>
            <a:r>
              <a:rPr kumimoji="1" lang="en-US" altLang="ja-JP" dirty="0"/>
              <a:t>※Edge</a:t>
            </a:r>
            <a:r>
              <a:rPr kumimoji="1" lang="ja-JP" altLang="en-US" dirty="0"/>
              <a:t>の戻る（←）、進む（→）、更新、ホーム、お気に入りに追加のボタンの位置やデザインは、</a:t>
            </a:r>
          </a:p>
          <a:p>
            <a:r>
              <a:rPr kumimoji="1" lang="ja-JP" altLang="en-US" dirty="0"/>
              <a:t>インターネットエクスプローラ（</a:t>
            </a:r>
            <a:r>
              <a:rPr kumimoji="1" lang="en-US" altLang="ja-JP" dirty="0"/>
              <a:t>IE</a:t>
            </a:r>
            <a:r>
              <a:rPr kumimoji="1" lang="ja-JP" altLang="en-US" dirty="0"/>
              <a:t>）と少し変わりましたが、機能は、ほぼ同じなので説明は、省略します。</a:t>
            </a:r>
          </a:p>
          <a:p>
            <a:r>
              <a:rPr kumimoji="1" lang="en-US" altLang="ja-JP" dirty="0"/>
              <a:t>※Edge</a:t>
            </a:r>
            <a:r>
              <a:rPr kumimoji="1" lang="ja-JP" altLang="en-US" dirty="0"/>
              <a:t>で表示された</a:t>
            </a:r>
            <a:r>
              <a:rPr kumimoji="1" lang="en-US" altLang="ja-JP" dirty="0"/>
              <a:t>HP</a:t>
            </a:r>
            <a:r>
              <a:rPr kumimoji="1" lang="ja-JP" altLang="en-US" dirty="0"/>
              <a:t>上の操作は、基本的には、</a:t>
            </a:r>
            <a:r>
              <a:rPr kumimoji="1" lang="en-US" altLang="ja-JP" dirty="0"/>
              <a:t>IE</a:t>
            </a:r>
            <a:r>
              <a:rPr kumimoji="1" lang="ja-JP" altLang="en-US" dirty="0"/>
              <a:t>と同様なので省略します。</a:t>
            </a:r>
          </a:p>
        </p:txBody>
      </p:sp>
      <p:cxnSp>
        <p:nvCxnSpPr>
          <p:cNvPr id="24" name="直線矢印コネクタ 23"/>
          <p:cNvCxnSpPr/>
          <p:nvPr/>
        </p:nvCxnSpPr>
        <p:spPr>
          <a:xfrm flipV="1">
            <a:off x="865949" y="2313951"/>
            <a:ext cx="188236" cy="14398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12</a:t>
            </a:fld>
            <a:endParaRPr kumimoji="1" lang="ja-JP" altLang="en-US"/>
          </a:p>
        </p:txBody>
      </p:sp>
    </p:spTree>
    <p:extLst>
      <p:ext uri="{BB962C8B-B14F-4D97-AF65-F5344CB8AC3E}">
        <p14:creationId xmlns:p14="http://schemas.microsoft.com/office/powerpoint/2010/main" val="22765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雲形吹き出し 15"/>
          <p:cNvSpPr/>
          <p:nvPr/>
        </p:nvSpPr>
        <p:spPr>
          <a:xfrm>
            <a:off x="910127" y="4999775"/>
            <a:ext cx="7519307" cy="1137827"/>
          </a:xfrm>
          <a:prstGeom prst="cloudCallout">
            <a:avLst>
              <a:gd name="adj1" fmla="val -47651"/>
              <a:gd name="adj2" fmla="val -113709"/>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お気に入りは、</a:t>
            </a:r>
            <a:r>
              <a:rPr kumimoji="1" lang="en-US" altLang="ja-JP" b="1" dirty="0">
                <a:ln w="9525">
                  <a:solidFill>
                    <a:schemeClr val="bg1"/>
                  </a:solidFill>
                  <a:prstDash val="solid"/>
                </a:ln>
                <a:solidFill>
                  <a:schemeClr val="tx1"/>
                </a:solidFill>
                <a:effectLst>
                  <a:outerShdw blurRad="12700" dist="38100" dir="2700000" algn="tl" rotWithShape="0">
                    <a:schemeClr val="bg1">
                      <a:lumMod val="50000"/>
                    </a:schemeClr>
                  </a:outerShdw>
                </a:effectLst>
              </a:rPr>
              <a:t>HP</a:t>
            </a:r>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のタイトルとアドレスのみを記録しておくためのものです。お気に入りに追加しておくと次回、すばやく</a:t>
            </a:r>
            <a:r>
              <a:rPr kumimoji="1" lang="en-US" altLang="ja-JP" b="1" dirty="0">
                <a:ln w="9525">
                  <a:solidFill>
                    <a:schemeClr val="bg1"/>
                  </a:solidFill>
                  <a:prstDash val="solid"/>
                </a:ln>
                <a:solidFill>
                  <a:schemeClr val="tx1"/>
                </a:solidFill>
                <a:effectLst>
                  <a:outerShdw blurRad="12700" dist="38100" dir="2700000" algn="tl" rotWithShape="0">
                    <a:schemeClr val="bg1">
                      <a:lumMod val="50000"/>
                    </a:schemeClr>
                  </a:outerShdw>
                </a:effectLst>
              </a:rPr>
              <a:t>HP</a:t>
            </a:r>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を開けます。</a:t>
            </a:r>
          </a:p>
        </p:txBody>
      </p:sp>
      <p:sp>
        <p:nvSpPr>
          <p:cNvPr id="4" name="テキスト ボックス 3"/>
          <p:cNvSpPr txBox="1"/>
          <p:nvPr/>
        </p:nvSpPr>
        <p:spPr>
          <a:xfrm>
            <a:off x="473529" y="456247"/>
            <a:ext cx="2343911"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2</a:t>
            </a:r>
            <a:r>
              <a:rPr kumimoji="1" lang="ja-JP" altLang="en-US" dirty="0"/>
              <a:t>）</a:t>
            </a:r>
          </a:p>
          <a:p>
            <a:r>
              <a:rPr kumimoji="1" lang="ja-JP" altLang="en-US" dirty="0"/>
              <a:t>お気に入りの呼び出し</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48" y="1099346"/>
            <a:ext cx="3147333" cy="708721"/>
          </a:xfrm>
          <a:prstGeom prst="rect">
            <a:avLst/>
          </a:prstGeom>
        </p:spPr>
      </p:pic>
      <p:cxnSp>
        <p:nvCxnSpPr>
          <p:cNvPr id="7" name="直線矢印コネクタ 6"/>
          <p:cNvCxnSpPr/>
          <p:nvPr/>
        </p:nvCxnSpPr>
        <p:spPr>
          <a:xfrm>
            <a:off x="2343150" y="1005134"/>
            <a:ext cx="432707" cy="44857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089" y="2527213"/>
            <a:ext cx="5387807" cy="1950889"/>
          </a:xfrm>
          <a:prstGeom prst="rect">
            <a:avLst/>
          </a:prstGeom>
        </p:spPr>
      </p:pic>
      <p:sp>
        <p:nvSpPr>
          <p:cNvPr id="9" name="テキスト ボックス 8"/>
          <p:cNvSpPr txBox="1"/>
          <p:nvPr/>
        </p:nvSpPr>
        <p:spPr>
          <a:xfrm>
            <a:off x="7867882" y="3137286"/>
            <a:ext cx="4035647" cy="1754326"/>
          </a:xfrm>
          <a:prstGeom prst="rect">
            <a:avLst/>
          </a:prstGeom>
          <a:noFill/>
        </p:spPr>
        <p:txBody>
          <a:bodyPr wrap="square" rtlCol="0">
            <a:spAutoFit/>
          </a:bodyPr>
          <a:lstStyle/>
          <a:p>
            <a:r>
              <a:rPr kumimoji="1" lang="ja-JP" altLang="en-US" dirty="0"/>
              <a:t>お気に入りの内容が表示されます。</a:t>
            </a:r>
          </a:p>
          <a:p>
            <a:r>
              <a:rPr kumimoji="1" lang="ja-JP" altLang="en-US" dirty="0"/>
              <a:t>お気に入りバー（ツールバーにタイトルが追加されます。お勧めはしません）</a:t>
            </a:r>
          </a:p>
          <a:p>
            <a:r>
              <a:rPr kumimoji="1" lang="ja-JP" altLang="en-US" dirty="0"/>
              <a:t>情報検査リンク集</a:t>
            </a:r>
          </a:p>
          <a:p>
            <a:r>
              <a:rPr kumimoji="1" lang="ja-JP" altLang="en-US" dirty="0"/>
              <a:t>マイクロソフトのメール受信用サインイン</a:t>
            </a:r>
          </a:p>
          <a:p>
            <a:r>
              <a:rPr kumimoji="1" lang="ja-JP" altLang="en-US" dirty="0"/>
              <a:t>いずれかをクリックすると</a:t>
            </a:r>
            <a:r>
              <a:rPr kumimoji="1" lang="en-US" altLang="ja-JP" dirty="0"/>
              <a:t>HP</a:t>
            </a:r>
            <a:r>
              <a:rPr kumimoji="1" lang="ja-JP" altLang="en-US" dirty="0"/>
              <a:t>にジャンプ。</a:t>
            </a:r>
          </a:p>
        </p:txBody>
      </p:sp>
      <p:sp>
        <p:nvSpPr>
          <p:cNvPr id="10" name="右中かっこ 9"/>
          <p:cNvSpPr/>
          <p:nvPr/>
        </p:nvSpPr>
        <p:spPr>
          <a:xfrm>
            <a:off x="7519308" y="3159579"/>
            <a:ext cx="285750" cy="131834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473529" y="2902313"/>
            <a:ext cx="1415305" cy="1200329"/>
          </a:xfrm>
          <a:prstGeom prst="rect">
            <a:avLst/>
          </a:prstGeom>
          <a:noFill/>
        </p:spPr>
        <p:txBody>
          <a:bodyPr wrap="square" rtlCol="0">
            <a:spAutoFit/>
          </a:bodyPr>
          <a:lstStyle/>
          <a:p>
            <a:r>
              <a:rPr kumimoji="1" lang="en-US" altLang="ja-JP" dirty="0"/>
              <a:t>4</a:t>
            </a:r>
            <a:r>
              <a:rPr kumimoji="1" lang="ja-JP" altLang="en-US" dirty="0"/>
              <a:t>つのうちのお気に入りを選択した場合</a:t>
            </a:r>
          </a:p>
        </p:txBody>
      </p:sp>
      <p:sp>
        <p:nvSpPr>
          <p:cNvPr id="12" name="左中かっこ 11"/>
          <p:cNvSpPr/>
          <p:nvPr/>
        </p:nvSpPr>
        <p:spPr>
          <a:xfrm>
            <a:off x="1730830" y="3004457"/>
            <a:ext cx="203724" cy="135545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14" name="直線矢印コネクタ 13"/>
          <p:cNvCxnSpPr/>
          <p:nvPr/>
        </p:nvCxnSpPr>
        <p:spPr>
          <a:xfrm>
            <a:off x="2800350" y="1902279"/>
            <a:ext cx="0" cy="559441"/>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15" name="テキスト ボックス 14"/>
          <p:cNvSpPr txBox="1"/>
          <p:nvPr/>
        </p:nvSpPr>
        <p:spPr>
          <a:xfrm>
            <a:off x="2939142" y="1865637"/>
            <a:ext cx="8239756" cy="646331"/>
          </a:xfrm>
          <a:prstGeom prst="rect">
            <a:avLst/>
          </a:prstGeom>
          <a:noFill/>
        </p:spPr>
        <p:txBody>
          <a:bodyPr wrap="none" rtlCol="0">
            <a:spAutoFit/>
          </a:bodyPr>
          <a:lstStyle/>
          <a:p>
            <a:r>
              <a:rPr kumimoji="1" lang="ja-JP" altLang="en-US" dirty="0"/>
              <a:t>クリックすると以前に使った状態に応じて、</a:t>
            </a:r>
            <a:r>
              <a:rPr kumimoji="1" lang="en-US" altLang="ja-JP" dirty="0"/>
              <a:t>4</a:t>
            </a:r>
            <a:r>
              <a:rPr kumimoji="1" lang="ja-JP" altLang="en-US" dirty="0"/>
              <a:t>つのいずれかの内容が表示されます</a:t>
            </a:r>
          </a:p>
          <a:p>
            <a:r>
              <a:rPr kumimoji="1" lang="ja-JP" altLang="en-US" dirty="0"/>
              <a:t>お気に入り以外の場合は、左側でお気に入りを選択します。</a:t>
            </a:r>
          </a:p>
        </p:txBody>
      </p:sp>
      <p:sp>
        <p:nvSpPr>
          <p:cNvPr id="17" name="テキスト ボックス 16"/>
          <p:cNvSpPr txBox="1"/>
          <p:nvPr/>
        </p:nvSpPr>
        <p:spPr>
          <a:xfrm>
            <a:off x="7846675" y="2532981"/>
            <a:ext cx="4078060" cy="646331"/>
          </a:xfrm>
          <a:prstGeom prst="rect">
            <a:avLst/>
          </a:prstGeom>
          <a:noFill/>
        </p:spPr>
        <p:txBody>
          <a:bodyPr wrap="square" rtlCol="0">
            <a:spAutoFit/>
          </a:bodyPr>
          <a:lstStyle/>
          <a:p>
            <a:r>
              <a:rPr kumimoji="1" lang="ja-JP" altLang="en-US" dirty="0"/>
              <a:t>新しいフォルダの作成、設定、ピン止めの各アイコン</a:t>
            </a:r>
          </a:p>
        </p:txBody>
      </p:sp>
      <p:cxnSp>
        <p:nvCxnSpPr>
          <p:cNvPr id="19" name="直線矢印コネクタ 18"/>
          <p:cNvCxnSpPr/>
          <p:nvPr/>
        </p:nvCxnSpPr>
        <p:spPr>
          <a:xfrm flipH="1">
            <a:off x="7295586" y="2799290"/>
            <a:ext cx="572296" cy="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6571" y="852992"/>
            <a:ext cx="1864655" cy="1864655"/>
          </a:xfrm>
          <a:prstGeom prst="rect">
            <a:avLst/>
          </a:prstGeom>
        </p:spPr>
      </p:pic>
      <p:sp>
        <p:nvSpPr>
          <p:cNvPr id="21" name="テキスト ボックス 20"/>
          <p:cNvSpPr txBox="1"/>
          <p:nvPr/>
        </p:nvSpPr>
        <p:spPr>
          <a:xfrm>
            <a:off x="8678636" y="4931229"/>
            <a:ext cx="2767693" cy="923330"/>
          </a:xfrm>
          <a:prstGeom prst="rect">
            <a:avLst/>
          </a:prstGeom>
          <a:noFill/>
        </p:spPr>
        <p:txBody>
          <a:bodyPr wrap="square" rtlCol="0">
            <a:spAutoFit/>
          </a:bodyPr>
          <a:lstStyle/>
          <a:p>
            <a:r>
              <a:rPr kumimoji="1" lang="ja-JP" altLang="en-US" dirty="0">
                <a:solidFill>
                  <a:srgbClr val="FF0000"/>
                </a:solidFill>
              </a:rPr>
              <a:t>お気に入りの表示部分を閉じるには、外側をクリックします。</a:t>
            </a:r>
          </a:p>
        </p:txBody>
      </p:sp>
      <p:sp>
        <p:nvSpPr>
          <p:cNvPr id="3" name="スライド番号プレースホルダー 2"/>
          <p:cNvSpPr>
            <a:spLocks noGrp="1"/>
          </p:cNvSpPr>
          <p:nvPr>
            <p:ph type="sldNum" sz="quarter" idx="12"/>
          </p:nvPr>
        </p:nvSpPr>
        <p:spPr/>
        <p:txBody>
          <a:bodyPr/>
          <a:lstStyle/>
          <a:p>
            <a:fld id="{4B293558-1A3E-4DE9-8BAC-E7E9A8F8DB1D}" type="slidenum">
              <a:rPr kumimoji="1" lang="ja-JP" altLang="en-US" smtClean="0"/>
              <a:t>13</a:t>
            </a:fld>
            <a:endParaRPr kumimoji="1" lang="ja-JP" altLang="en-US"/>
          </a:p>
        </p:txBody>
      </p:sp>
    </p:spTree>
    <p:extLst>
      <p:ext uri="{BB962C8B-B14F-4D97-AF65-F5344CB8AC3E}">
        <p14:creationId xmlns:p14="http://schemas.microsoft.com/office/powerpoint/2010/main" val="170966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3551464" y="506184"/>
            <a:ext cx="8294915" cy="1290733"/>
          </a:xfrm>
          <a:prstGeom prst="cloudCallout">
            <a:avLst>
              <a:gd name="adj1" fmla="val -34057"/>
              <a:gd name="adj2" fmla="val 63058"/>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履歴は、</a:t>
            </a:r>
            <a:r>
              <a:rPr kumimoji="1" lang="en-US" altLang="ja-JP" b="1" dirty="0">
                <a:ln w="9525">
                  <a:solidFill>
                    <a:schemeClr val="bg1"/>
                  </a:solidFill>
                  <a:prstDash val="solid"/>
                </a:ln>
                <a:solidFill>
                  <a:schemeClr val="tx1"/>
                </a:solidFill>
                <a:effectLst>
                  <a:outerShdw blurRad="12700" dist="38100" dir="2700000" algn="tl" rotWithShape="0">
                    <a:schemeClr val="bg1">
                      <a:lumMod val="50000"/>
                    </a:schemeClr>
                  </a:outerShdw>
                </a:effectLst>
              </a:rPr>
              <a:t>HP</a:t>
            </a:r>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のタイトルとアドレスのみが自動記録されたものです。お気に入りと異なり、自動的に追加されているので、履歴にあれば、再検索しないで済みます。</a:t>
            </a:r>
          </a:p>
        </p:txBody>
      </p:sp>
      <p:sp>
        <p:nvSpPr>
          <p:cNvPr id="3" name="テキスト ボックス 2"/>
          <p:cNvSpPr txBox="1"/>
          <p:nvPr/>
        </p:nvSpPr>
        <p:spPr>
          <a:xfrm>
            <a:off x="464983" y="422065"/>
            <a:ext cx="1736373"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3</a:t>
            </a:r>
            <a:r>
              <a:rPr kumimoji="1" lang="ja-JP" altLang="en-US" dirty="0"/>
              <a:t>）</a:t>
            </a:r>
          </a:p>
          <a:p>
            <a:r>
              <a:rPr kumimoji="1" lang="ja-JP" altLang="en-US" dirty="0"/>
              <a:t>履歴の呼び出し</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29" y="1068396"/>
            <a:ext cx="3147333" cy="708721"/>
          </a:xfrm>
          <a:prstGeom prst="rect">
            <a:avLst/>
          </a:prstGeom>
        </p:spPr>
      </p:pic>
      <p:cxnSp>
        <p:nvCxnSpPr>
          <p:cNvPr id="5" name="直線矢印コネクタ 4"/>
          <p:cNvCxnSpPr/>
          <p:nvPr/>
        </p:nvCxnSpPr>
        <p:spPr>
          <a:xfrm>
            <a:off x="2237014" y="821895"/>
            <a:ext cx="375557" cy="64091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7867882" y="3108359"/>
            <a:ext cx="3676418" cy="1754326"/>
          </a:xfrm>
          <a:prstGeom prst="rect">
            <a:avLst/>
          </a:prstGeom>
          <a:noFill/>
        </p:spPr>
        <p:txBody>
          <a:bodyPr wrap="square" rtlCol="0">
            <a:spAutoFit/>
          </a:bodyPr>
          <a:lstStyle/>
          <a:p>
            <a:r>
              <a:rPr kumimoji="1" lang="ja-JP" altLang="en-US" dirty="0"/>
              <a:t>閲覧の履歴が表示されます。</a:t>
            </a:r>
          </a:p>
          <a:p>
            <a:r>
              <a:rPr kumimoji="1" lang="ja-JP" altLang="en-US" dirty="0"/>
              <a:t>過去</a:t>
            </a:r>
            <a:r>
              <a:rPr kumimoji="1" lang="en-US" altLang="ja-JP" dirty="0"/>
              <a:t>1</a:t>
            </a:r>
            <a:r>
              <a:rPr kumimoji="1" lang="ja-JP" altLang="en-US" dirty="0"/>
              <a:t>時間、今日、昨日、今週、先週、さらに前などに分類されています。</a:t>
            </a:r>
          </a:p>
          <a:p>
            <a:r>
              <a:rPr kumimoji="1" lang="ja-JP" altLang="en-US" dirty="0"/>
              <a:t>クリックすると</a:t>
            </a:r>
            <a:r>
              <a:rPr kumimoji="1" lang="en-US" altLang="ja-JP" dirty="0"/>
              <a:t>HP</a:t>
            </a:r>
            <a:r>
              <a:rPr kumimoji="1" lang="ja-JP" altLang="en-US" dirty="0"/>
              <a:t>にジャンプします。</a:t>
            </a:r>
          </a:p>
          <a:p>
            <a:r>
              <a:rPr kumimoji="1" lang="ja-JP" altLang="en-US" dirty="0"/>
              <a:t>ただし、古いページの場合は、なくなっている場合があります。</a:t>
            </a:r>
          </a:p>
        </p:txBody>
      </p:sp>
      <p:sp>
        <p:nvSpPr>
          <p:cNvPr id="8" name="右中かっこ 7"/>
          <p:cNvSpPr/>
          <p:nvPr/>
        </p:nvSpPr>
        <p:spPr>
          <a:xfrm>
            <a:off x="7519308" y="3159579"/>
            <a:ext cx="285750" cy="131834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46955" y="3212736"/>
            <a:ext cx="1415305" cy="923330"/>
          </a:xfrm>
          <a:prstGeom prst="rect">
            <a:avLst/>
          </a:prstGeom>
          <a:noFill/>
        </p:spPr>
        <p:txBody>
          <a:bodyPr wrap="square" rtlCol="0">
            <a:spAutoFit/>
          </a:bodyPr>
          <a:lstStyle/>
          <a:p>
            <a:r>
              <a:rPr kumimoji="1" lang="en-US" altLang="ja-JP" dirty="0"/>
              <a:t>4</a:t>
            </a:r>
            <a:r>
              <a:rPr kumimoji="1" lang="ja-JP" altLang="en-US" dirty="0"/>
              <a:t>つのうちの履歴を選択した場合</a:t>
            </a:r>
          </a:p>
        </p:txBody>
      </p:sp>
      <p:sp>
        <p:nvSpPr>
          <p:cNvPr id="10" name="左中かっこ 9"/>
          <p:cNvSpPr/>
          <p:nvPr/>
        </p:nvSpPr>
        <p:spPr>
          <a:xfrm>
            <a:off x="1730830" y="3004457"/>
            <a:ext cx="203724" cy="135545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11" name="直線矢印コネクタ 10"/>
          <p:cNvCxnSpPr/>
          <p:nvPr/>
        </p:nvCxnSpPr>
        <p:spPr>
          <a:xfrm>
            <a:off x="2677886" y="1796917"/>
            <a:ext cx="1" cy="735367"/>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12" name="テキスト ボックス 11"/>
          <p:cNvSpPr txBox="1"/>
          <p:nvPr/>
        </p:nvSpPr>
        <p:spPr>
          <a:xfrm>
            <a:off x="2857500" y="1885953"/>
            <a:ext cx="8239756" cy="646331"/>
          </a:xfrm>
          <a:prstGeom prst="rect">
            <a:avLst/>
          </a:prstGeom>
          <a:noFill/>
        </p:spPr>
        <p:txBody>
          <a:bodyPr wrap="none" rtlCol="0">
            <a:spAutoFit/>
          </a:bodyPr>
          <a:lstStyle/>
          <a:p>
            <a:r>
              <a:rPr kumimoji="1" lang="ja-JP" altLang="en-US" dirty="0"/>
              <a:t>クリックすると以前に使った状態に応じて、</a:t>
            </a:r>
            <a:r>
              <a:rPr kumimoji="1" lang="en-US" altLang="ja-JP" dirty="0"/>
              <a:t>4</a:t>
            </a:r>
            <a:r>
              <a:rPr kumimoji="1" lang="ja-JP" altLang="en-US" dirty="0"/>
              <a:t>つのいずれかの内容が表示されます</a:t>
            </a:r>
          </a:p>
          <a:p>
            <a:r>
              <a:rPr kumimoji="1" lang="ja-JP" altLang="en-US" dirty="0"/>
              <a:t>履歴以外の場合は、左側で履歴を選択します。</a:t>
            </a:r>
          </a:p>
        </p:txBody>
      </p:sp>
      <p:sp>
        <p:nvSpPr>
          <p:cNvPr id="13" name="テキスト ボックス 12"/>
          <p:cNvSpPr txBox="1"/>
          <p:nvPr/>
        </p:nvSpPr>
        <p:spPr>
          <a:xfrm>
            <a:off x="7867882" y="2696268"/>
            <a:ext cx="4078060" cy="369332"/>
          </a:xfrm>
          <a:prstGeom prst="rect">
            <a:avLst/>
          </a:prstGeom>
          <a:noFill/>
        </p:spPr>
        <p:txBody>
          <a:bodyPr wrap="square" rtlCol="0">
            <a:spAutoFit/>
          </a:bodyPr>
          <a:lstStyle/>
          <a:p>
            <a:r>
              <a:rPr kumimoji="1" lang="ja-JP" altLang="en-US" dirty="0"/>
              <a:t>履歴のクリア、ピン止めの各アイコン</a:t>
            </a:r>
          </a:p>
        </p:txBody>
      </p:sp>
      <p:cxnSp>
        <p:nvCxnSpPr>
          <p:cNvPr id="14" name="直線矢印コネクタ 13"/>
          <p:cNvCxnSpPr/>
          <p:nvPr/>
        </p:nvCxnSpPr>
        <p:spPr>
          <a:xfrm flipH="1">
            <a:off x="7295586" y="2902313"/>
            <a:ext cx="572296" cy="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5" name="テキスト ボックス 14"/>
          <p:cNvSpPr txBox="1"/>
          <p:nvPr/>
        </p:nvSpPr>
        <p:spPr>
          <a:xfrm>
            <a:off x="7518809" y="5595866"/>
            <a:ext cx="3714750" cy="646331"/>
          </a:xfrm>
          <a:prstGeom prst="rect">
            <a:avLst/>
          </a:prstGeom>
          <a:noFill/>
        </p:spPr>
        <p:txBody>
          <a:bodyPr wrap="square" rtlCol="0">
            <a:spAutoFit/>
          </a:bodyPr>
          <a:lstStyle/>
          <a:p>
            <a:r>
              <a:rPr kumimoji="1" lang="ja-JP" altLang="en-US" dirty="0">
                <a:solidFill>
                  <a:srgbClr val="FF0000"/>
                </a:solidFill>
              </a:rPr>
              <a:t>履歴の表示部分を閉じるには、黒い部分の外側をクリックします。</a:t>
            </a:r>
          </a:p>
        </p:txBody>
      </p:sp>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34554" y="2621319"/>
            <a:ext cx="5288738" cy="2700326"/>
          </a:xfrm>
          <a:prstGeom prst="rect">
            <a:avLst/>
          </a:prstGeom>
        </p:spPr>
      </p:pic>
      <p:sp>
        <p:nvSpPr>
          <p:cNvPr id="18" name="テキスト ボックス 17"/>
          <p:cNvSpPr txBox="1"/>
          <p:nvPr/>
        </p:nvSpPr>
        <p:spPr>
          <a:xfrm>
            <a:off x="473529" y="5795527"/>
            <a:ext cx="5557932" cy="369332"/>
          </a:xfrm>
          <a:prstGeom prst="rect">
            <a:avLst/>
          </a:prstGeom>
          <a:noFill/>
        </p:spPr>
        <p:txBody>
          <a:bodyPr wrap="none" rtlCol="0">
            <a:spAutoFit/>
          </a:bodyPr>
          <a:lstStyle/>
          <a:p>
            <a:r>
              <a:rPr kumimoji="1" lang="ja-JP" altLang="en-US" dirty="0"/>
              <a:t>リーディングリスト、ダウンロードの説明は、省略します。</a:t>
            </a:r>
          </a:p>
        </p:txBody>
      </p:sp>
      <p:sp>
        <p:nvSpPr>
          <p:cNvPr id="6" name="テキスト ボックス 5"/>
          <p:cNvSpPr txBox="1"/>
          <p:nvPr/>
        </p:nvSpPr>
        <p:spPr>
          <a:xfrm>
            <a:off x="7518809" y="5010483"/>
            <a:ext cx="3365677" cy="369332"/>
          </a:xfrm>
          <a:prstGeom prst="rect">
            <a:avLst/>
          </a:prstGeom>
          <a:noFill/>
        </p:spPr>
        <p:txBody>
          <a:bodyPr wrap="square" rtlCol="0">
            <a:spAutoFit/>
          </a:bodyPr>
          <a:lstStyle/>
          <a:p>
            <a:r>
              <a:rPr kumimoji="1" lang="en-US" altLang="ja-JP" dirty="0"/>
              <a:t>※</a:t>
            </a:r>
            <a:r>
              <a:rPr kumimoji="1" lang="ja-JP" altLang="en-US" dirty="0"/>
              <a:t>履歴の検索はできません。</a:t>
            </a:r>
          </a:p>
        </p:txBody>
      </p:sp>
      <p:sp>
        <p:nvSpPr>
          <p:cNvPr id="17" name="スライド番号プレースホルダー 16"/>
          <p:cNvSpPr>
            <a:spLocks noGrp="1"/>
          </p:cNvSpPr>
          <p:nvPr>
            <p:ph type="sldNum" sz="quarter" idx="12"/>
          </p:nvPr>
        </p:nvSpPr>
        <p:spPr/>
        <p:txBody>
          <a:bodyPr/>
          <a:lstStyle/>
          <a:p>
            <a:fld id="{4B293558-1A3E-4DE9-8BAC-E7E9A8F8DB1D}" type="slidenum">
              <a:rPr kumimoji="1" lang="ja-JP" altLang="en-US" smtClean="0"/>
              <a:t>14</a:t>
            </a:fld>
            <a:endParaRPr kumimoji="1" lang="ja-JP" altLang="en-US"/>
          </a:p>
        </p:txBody>
      </p:sp>
    </p:spTree>
    <p:extLst>
      <p:ext uri="{BB962C8B-B14F-4D97-AF65-F5344CB8AC3E}">
        <p14:creationId xmlns:p14="http://schemas.microsoft.com/office/powerpoint/2010/main" val="318034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1500" y="530679"/>
            <a:ext cx="10647467"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4</a:t>
            </a:r>
            <a:r>
              <a:rPr kumimoji="1" lang="ja-JP" altLang="en-US" dirty="0"/>
              <a:t>）</a:t>
            </a:r>
          </a:p>
          <a:p>
            <a:r>
              <a:rPr kumimoji="1" lang="ja-JP" altLang="en-US" dirty="0"/>
              <a:t>設定などのいくつかの機能を紹介します。ツールバーの・・・の部分をクリックすると左下図が表示されます。</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5918" y="1306286"/>
            <a:ext cx="2785789" cy="4719022"/>
          </a:xfrm>
          <a:prstGeom prst="rect">
            <a:avLst/>
          </a:prstGeom>
        </p:spPr>
      </p:pic>
      <p:sp>
        <p:nvSpPr>
          <p:cNvPr id="4" name="テキスト ボックス 3"/>
          <p:cNvSpPr txBox="1"/>
          <p:nvPr/>
        </p:nvSpPr>
        <p:spPr>
          <a:xfrm>
            <a:off x="4024994" y="1306286"/>
            <a:ext cx="6399166" cy="1477328"/>
          </a:xfrm>
          <a:prstGeom prst="rect">
            <a:avLst/>
          </a:prstGeom>
          <a:noFill/>
        </p:spPr>
        <p:txBody>
          <a:bodyPr wrap="square" rtlCol="0">
            <a:spAutoFit/>
          </a:bodyPr>
          <a:lstStyle/>
          <a:p>
            <a:r>
              <a:rPr kumimoji="1" lang="ja-JP" altLang="en-US" dirty="0"/>
              <a:t>画面の拡大縮小は、－、＋で拡大、縮小されます。</a:t>
            </a:r>
          </a:p>
          <a:p>
            <a:r>
              <a:rPr kumimoji="1" lang="en-US" altLang="ja-JP" dirty="0"/>
              <a:t>100%</a:t>
            </a:r>
            <a:r>
              <a:rPr kumimoji="1" lang="ja-JP" altLang="en-US" dirty="0"/>
              <a:t>→</a:t>
            </a:r>
            <a:r>
              <a:rPr kumimoji="1" lang="en-US" altLang="ja-JP" dirty="0"/>
              <a:t>125%</a:t>
            </a:r>
            <a:r>
              <a:rPr kumimoji="1" lang="ja-JP" altLang="en-US" dirty="0"/>
              <a:t>などと大きく変わります。</a:t>
            </a:r>
          </a:p>
          <a:p>
            <a:endParaRPr kumimoji="1" lang="ja-JP" altLang="en-US" dirty="0"/>
          </a:p>
          <a:p>
            <a:r>
              <a:rPr kumimoji="1" lang="ja-JP" altLang="en-US" dirty="0">
                <a:solidFill>
                  <a:srgbClr val="FF0000"/>
                </a:solidFill>
              </a:rPr>
              <a:t>キーボードの</a:t>
            </a:r>
            <a:r>
              <a:rPr kumimoji="1" lang="en-US" altLang="ja-JP" dirty="0">
                <a:solidFill>
                  <a:srgbClr val="FF0000"/>
                </a:solidFill>
              </a:rPr>
              <a:t>Ctrl</a:t>
            </a:r>
            <a:r>
              <a:rPr kumimoji="1" lang="ja-JP" altLang="en-US" dirty="0">
                <a:solidFill>
                  <a:srgbClr val="FF0000"/>
                </a:solidFill>
              </a:rPr>
              <a:t>キーを押しながら、マウスのホイールを回転させると、拡大率をより細かく調整できます。</a:t>
            </a:r>
          </a:p>
        </p:txBody>
      </p:sp>
      <p:sp>
        <p:nvSpPr>
          <p:cNvPr id="5" name="テキスト ボックス 4"/>
          <p:cNvSpPr txBox="1"/>
          <p:nvPr/>
        </p:nvSpPr>
        <p:spPr>
          <a:xfrm>
            <a:off x="4024994" y="2964084"/>
            <a:ext cx="6515544" cy="369332"/>
          </a:xfrm>
          <a:prstGeom prst="rect">
            <a:avLst/>
          </a:prstGeom>
          <a:noFill/>
        </p:spPr>
        <p:txBody>
          <a:bodyPr wrap="square" rtlCol="0">
            <a:spAutoFit/>
          </a:bodyPr>
          <a:lstStyle/>
          <a:p>
            <a:r>
              <a:rPr kumimoji="1" lang="ja-JP" altLang="en-US" dirty="0"/>
              <a:t>お気に入り、履歴は、前述のものと同じ表示画面になります。</a:t>
            </a:r>
          </a:p>
        </p:txBody>
      </p:sp>
      <p:sp>
        <p:nvSpPr>
          <p:cNvPr id="6" name="テキスト ボックス 5"/>
          <p:cNvSpPr txBox="1"/>
          <p:nvPr/>
        </p:nvSpPr>
        <p:spPr>
          <a:xfrm>
            <a:off x="4024994" y="4118499"/>
            <a:ext cx="6033406" cy="646331"/>
          </a:xfrm>
          <a:prstGeom prst="rect">
            <a:avLst/>
          </a:prstGeom>
          <a:noFill/>
        </p:spPr>
        <p:txBody>
          <a:bodyPr wrap="square" rtlCol="0">
            <a:spAutoFit/>
          </a:bodyPr>
          <a:lstStyle/>
          <a:p>
            <a:r>
              <a:rPr kumimoji="1" lang="ja-JP" altLang="en-US" dirty="0"/>
              <a:t>印刷は、ページを印刷したい場合に使用します。</a:t>
            </a:r>
          </a:p>
          <a:p>
            <a:r>
              <a:rPr kumimoji="1" lang="ja-JP" altLang="en-US" dirty="0"/>
              <a:t>後述します。</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961" y="3649184"/>
            <a:ext cx="2322561" cy="2322561"/>
          </a:xfrm>
          <a:prstGeom prst="rect">
            <a:avLst/>
          </a:prstGeom>
        </p:spPr>
      </p:pic>
      <p:sp>
        <p:nvSpPr>
          <p:cNvPr id="8" name="スライド番号プレースホルダー 7"/>
          <p:cNvSpPr>
            <a:spLocks noGrp="1"/>
          </p:cNvSpPr>
          <p:nvPr>
            <p:ph type="sldNum" sz="quarter" idx="12"/>
          </p:nvPr>
        </p:nvSpPr>
        <p:spPr/>
        <p:txBody>
          <a:bodyPr/>
          <a:lstStyle/>
          <a:p>
            <a:fld id="{4B293558-1A3E-4DE9-8BAC-E7E9A8F8DB1D}" type="slidenum">
              <a:rPr kumimoji="1" lang="ja-JP" altLang="en-US" smtClean="0"/>
              <a:t>15</a:t>
            </a:fld>
            <a:endParaRPr kumimoji="1" lang="ja-JP" altLang="en-US"/>
          </a:p>
        </p:txBody>
      </p:sp>
    </p:spTree>
    <p:extLst>
      <p:ext uri="{BB962C8B-B14F-4D97-AF65-F5344CB8AC3E}">
        <p14:creationId xmlns:p14="http://schemas.microsoft.com/office/powerpoint/2010/main" val="31570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5171" y="492923"/>
            <a:ext cx="1564852"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5</a:t>
            </a:r>
            <a:r>
              <a:rPr kumimoji="1" lang="ja-JP" altLang="en-US" dirty="0"/>
              <a:t>）</a:t>
            </a:r>
          </a:p>
          <a:p>
            <a:r>
              <a:rPr kumimoji="1" lang="ja-JP" altLang="en-US" dirty="0"/>
              <a:t>読み上げ機能</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543" y="2853230"/>
            <a:ext cx="2460568" cy="2456416"/>
          </a:xfrm>
          <a:prstGeom prst="rect">
            <a:avLst/>
          </a:prstGeom>
        </p:spPr>
      </p:pic>
      <p:sp>
        <p:nvSpPr>
          <p:cNvPr id="4" name="テキスト ボックス 3"/>
          <p:cNvSpPr txBox="1"/>
          <p:nvPr/>
        </p:nvSpPr>
        <p:spPr>
          <a:xfrm>
            <a:off x="555171" y="1086884"/>
            <a:ext cx="7679326" cy="1200329"/>
          </a:xfrm>
          <a:prstGeom prst="rect">
            <a:avLst/>
          </a:prstGeom>
          <a:noFill/>
        </p:spPr>
        <p:txBody>
          <a:bodyPr wrap="square" rtlCol="0">
            <a:spAutoFit/>
          </a:bodyPr>
          <a:lstStyle/>
          <a:p>
            <a:r>
              <a:rPr kumimoji="1" lang="ja-JP" altLang="en-US" dirty="0"/>
              <a:t>・・・ボタンから音声で読み上げる、を使うとページの先頭から読み上げます。</a:t>
            </a:r>
          </a:p>
          <a:p>
            <a:r>
              <a:rPr kumimoji="1" lang="ja-JP" altLang="en-US" dirty="0"/>
              <a:t>マウスでページの部分をドラッグした後に使うとその部分を読み上げます。</a:t>
            </a:r>
          </a:p>
          <a:p>
            <a:r>
              <a:rPr kumimoji="1" lang="ja-JP" altLang="en-US" dirty="0"/>
              <a:t>ほぼ、正しい読み方になりますが、一部、おかしな読みになる単語もあります。</a:t>
            </a:r>
          </a:p>
          <a:p>
            <a:r>
              <a:rPr kumimoji="1" lang="ja-JP" altLang="en-US" dirty="0"/>
              <a:t>句読点、</a:t>
            </a:r>
            <a:r>
              <a:rPr kumimoji="1" lang="en-US" altLang="ja-JP" dirty="0"/>
              <a:t>URL</a:t>
            </a:r>
            <a:r>
              <a:rPr kumimoji="1" lang="ja-JP" altLang="en-US" dirty="0"/>
              <a:t>やかっこなどの記号は、読み上げません。</a:t>
            </a:r>
          </a:p>
        </p:txBody>
      </p:sp>
      <p:sp>
        <p:nvSpPr>
          <p:cNvPr id="5" name="テキスト ボックス 4"/>
          <p:cNvSpPr txBox="1"/>
          <p:nvPr/>
        </p:nvSpPr>
        <p:spPr>
          <a:xfrm>
            <a:off x="3118758" y="2347011"/>
            <a:ext cx="7290706" cy="923330"/>
          </a:xfrm>
          <a:prstGeom prst="rect">
            <a:avLst/>
          </a:prstGeom>
          <a:noFill/>
        </p:spPr>
        <p:txBody>
          <a:bodyPr wrap="square" rtlCol="0">
            <a:spAutoFit/>
          </a:bodyPr>
          <a:lstStyle/>
          <a:p>
            <a:r>
              <a:rPr kumimoji="1" lang="ja-JP" altLang="en-US" dirty="0"/>
              <a:t>読み上げ時には、新しい読み上げツールバーが追加されて現れます。</a:t>
            </a:r>
          </a:p>
          <a:p>
            <a:r>
              <a:rPr kumimoji="1" lang="ja-JP" altLang="en-US" dirty="0"/>
              <a:t>読み上げの中断は、｜｜のアイコンを、再開は、右向き△をクリックします。</a:t>
            </a:r>
          </a:p>
          <a:p>
            <a:r>
              <a:rPr kumimoji="1" lang="ja-JP" altLang="en-US" dirty="0"/>
              <a:t>読み上げの終了は</a:t>
            </a:r>
            <a:r>
              <a:rPr lang="ja-JP" altLang="en-US" dirty="0"/>
              <a:t>、読み上げツールバーの</a:t>
            </a:r>
            <a:r>
              <a:rPr kumimoji="1" lang="en-US" altLang="ja-JP" dirty="0"/>
              <a:t>×</a:t>
            </a:r>
            <a:r>
              <a:rPr kumimoji="1" lang="ja-JP" altLang="en-US" dirty="0"/>
              <a:t>をクリックします。</a:t>
            </a:r>
          </a:p>
        </p:txBody>
      </p:sp>
      <p:sp>
        <p:nvSpPr>
          <p:cNvPr id="6" name="テキスト ボックス 5"/>
          <p:cNvSpPr txBox="1"/>
          <p:nvPr/>
        </p:nvSpPr>
        <p:spPr>
          <a:xfrm>
            <a:off x="3118758" y="3344111"/>
            <a:ext cx="6917278" cy="1200329"/>
          </a:xfrm>
          <a:prstGeom prst="rect">
            <a:avLst/>
          </a:prstGeom>
          <a:noFill/>
        </p:spPr>
        <p:txBody>
          <a:bodyPr wrap="none" rtlCol="0">
            <a:spAutoFit/>
          </a:bodyPr>
          <a:lstStyle/>
          <a:p>
            <a:r>
              <a:rPr kumimoji="1" lang="ja-JP" altLang="en-US" dirty="0"/>
              <a:t>人の頭の略図の右側に波線のようなアイコンをクリックすると</a:t>
            </a:r>
          </a:p>
          <a:p>
            <a:r>
              <a:rPr kumimoji="1" lang="ja-JP" altLang="en-US" dirty="0"/>
              <a:t>読み上げ速度や読み上げ者の選択ができます。</a:t>
            </a:r>
          </a:p>
          <a:p>
            <a:r>
              <a:rPr kumimoji="1" lang="ja-JP" altLang="en-US" dirty="0"/>
              <a:t>速度は、スライドバーを左右にドラッグして調整します。</a:t>
            </a:r>
          </a:p>
          <a:p>
            <a:r>
              <a:rPr kumimoji="1" lang="ja-JP" altLang="en-US" dirty="0"/>
              <a:t>読み上げ者は、</a:t>
            </a:r>
            <a:r>
              <a:rPr kumimoji="1" lang="en-US" altLang="ja-JP" dirty="0"/>
              <a:t>3</a:t>
            </a:r>
            <a:r>
              <a:rPr kumimoji="1" lang="ja-JP" altLang="en-US" dirty="0"/>
              <a:t>人のうちから選択します。（音の高低が変わります）</a:t>
            </a:r>
          </a:p>
        </p:txBody>
      </p:sp>
      <p:sp>
        <p:nvSpPr>
          <p:cNvPr id="7" name="テキスト ボックス 6"/>
          <p:cNvSpPr txBox="1"/>
          <p:nvPr/>
        </p:nvSpPr>
        <p:spPr>
          <a:xfrm>
            <a:off x="3118758" y="4675657"/>
            <a:ext cx="6564086" cy="923330"/>
          </a:xfrm>
          <a:prstGeom prst="rect">
            <a:avLst/>
          </a:prstGeom>
          <a:noFill/>
        </p:spPr>
        <p:txBody>
          <a:bodyPr wrap="square" rtlCol="0">
            <a:spAutoFit/>
          </a:bodyPr>
          <a:lstStyle/>
          <a:p>
            <a:r>
              <a:rPr kumimoji="1" lang="ja-JP" altLang="en-US" dirty="0"/>
              <a:t>読み上げ機能を使う場合は、スピーカーの電源を入れてください。</a:t>
            </a:r>
          </a:p>
          <a:p>
            <a:r>
              <a:rPr kumimoji="1" lang="ja-JP" altLang="en-US" dirty="0"/>
              <a:t>音量は、タスクバーの音量アイコンをクリックして現れるスライドバーで調整します。</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2918" y="3008511"/>
            <a:ext cx="2322561" cy="2322561"/>
          </a:xfrm>
          <a:prstGeom prst="rect">
            <a:avLst/>
          </a:prstGeom>
        </p:spPr>
      </p:pic>
      <p:cxnSp>
        <p:nvCxnSpPr>
          <p:cNvPr id="10" name="直線矢印コネクタ 9"/>
          <p:cNvCxnSpPr/>
          <p:nvPr/>
        </p:nvCxnSpPr>
        <p:spPr>
          <a:xfrm flipH="1" flipV="1">
            <a:off x="1836964" y="3944275"/>
            <a:ext cx="1306289" cy="16651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1" name="直線矢印コネクタ 10"/>
          <p:cNvCxnSpPr/>
          <p:nvPr/>
        </p:nvCxnSpPr>
        <p:spPr>
          <a:xfrm flipH="1" flipV="1">
            <a:off x="2585357" y="3352800"/>
            <a:ext cx="685801" cy="34290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flipH="1">
            <a:off x="2808514" y="4442497"/>
            <a:ext cx="334739" cy="30112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6" name="スライド番号プレースホルダー 15"/>
          <p:cNvSpPr>
            <a:spLocks noGrp="1"/>
          </p:cNvSpPr>
          <p:nvPr>
            <p:ph type="sldNum" sz="quarter" idx="12"/>
          </p:nvPr>
        </p:nvSpPr>
        <p:spPr/>
        <p:txBody>
          <a:bodyPr/>
          <a:lstStyle/>
          <a:p>
            <a:fld id="{4B293558-1A3E-4DE9-8BAC-E7E9A8F8DB1D}" type="slidenum">
              <a:rPr kumimoji="1" lang="ja-JP" altLang="en-US" smtClean="0"/>
              <a:t>16</a:t>
            </a:fld>
            <a:endParaRPr kumimoji="1" lang="ja-JP" altLang="en-US"/>
          </a:p>
        </p:txBody>
      </p:sp>
    </p:spTree>
    <p:extLst>
      <p:ext uri="{BB962C8B-B14F-4D97-AF65-F5344CB8AC3E}">
        <p14:creationId xmlns:p14="http://schemas.microsoft.com/office/powerpoint/2010/main" val="185925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9750" y="497368"/>
            <a:ext cx="6734536" cy="923330"/>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6</a:t>
            </a:r>
            <a:r>
              <a:rPr kumimoji="1" lang="ja-JP" altLang="en-US" dirty="0"/>
              <a:t>）</a:t>
            </a:r>
          </a:p>
          <a:p>
            <a:r>
              <a:rPr kumimoji="1" lang="ja-JP" altLang="en-US" dirty="0"/>
              <a:t>設定の全般、プライバシーとセキュリティ、パスワードとオートフィル、</a:t>
            </a:r>
          </a:p>
          <a:p>
            <a:r>
              <a:rPr kumimoji="1" lang="ja-JP" altLang="en-US" dirty="0"/>
              <a:t>詳細設定の</a:t>
            </a:r>
            <a:r>
              <a:rPr kumimoji="1" lang="en-US" altLang="ja-JP" dirty="0"/>
              <a:t>4</a:t>
            </a:r>
            <a:r>
              <a:rPr kumimoji="1" lang="ja-JP" altLang="en-US" dirty="0"/>
              <a:t>画面に分かれます。</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7721" y="1753861"/>
            <a:ext cx="4425042" cy="4140753"/>
          </a:xfrm>
          <a:prstGeom prst="rect">
            <a:avLst/>
          </a:prstGeom>
        </p:spPr>
      </p:pic>
      <p:sp>
        <p:nvSpPr>
          <p:cNvPr id="4" name="テキスト ボックス 3"/>
          <p:cNvSpPr txBox="1"/>
          <p:nvPr/>
        </p:nvSpPr>
        <p:spPr>
          <a:xfrm>
            <a:off x="5216979" y="2301863"/>
            <a:ext cx="5958682" cy="646331"/>
          </a:xfrm>
          <a:prstGeom prst="rect">
            <a:avLst/>
          </a:prstGeom>
          <a:noFill/>
        </p:spPr>
        <p:txBody>
          <a:bodyPr wrap="none" rtlCol="0">
            <a:spAutoFit/>
          </a:bodyPr>
          <a:lstStyle/>
          <a:p>
            <a:r>
              <a:rPr kumimoji="1" lang="ja-JP" altLang="en-US" dirty="0"/>
              <a:t>全般の一部は、左図です。</a:t>
            </a:r>
          </a:p>
          <a:p>
            <a:r>
              <a:rPr kumimoji="1" lang="ja-JP" altLang="en-US" dirty="0"/>
              <a:t>テーマの黒は、白に変えると白地に黒文字で表示されます。</a:t>
            </a:r>
          </a:p>
        </p:txBody>
      </p:sp>
      <p:sp>
        <p:nvSpPr>
          <p:cNvPr id="5" name="テキスト ボックス 4"/>
          <p:cNvSpPr txBox="1"/>
          <p:nvPr/>
        </p:nvSpPr>
        <p:spPr>
          <a:xfrm>
            <a:off x="5274129" y="3043248"/>
            <a:ext cx="6242415" cy="369332"/>
          </a:xfrm>
          <a:prstGeom prst="rect">
            <a:avLst/>
          </a:prstGeom>
          <a:noFill/>
        </p:spPr>
        <p:txBody>
          <a:bodyPr wrap="none" rtlCol="0">
            <a:spAutoFit/>
          </a:bodyPr>
          <a:lstStyle/>
          <a:p>
            <a:r>
              <a:rPr kumimoji="1" lang="ja-JP" altLang="en-US" dirty="0"/>
              <a:t>起動時、ホームボタンを押した際に開くページが設定できます。</a:t>
            </a:r>
          </a:p>
        </p:txBody>
      </p:sp>
      <p:sp>
        <p:nvSpPr>
          <p:cNvPr id="8" name="テキスト ボックス 7"/>
          <p:cNvSpPr txBox="1"/>
          <p:nvPr/>
        </p:nvSpPr>
        <p:spPr>
          <a:xfrm>
            <a:off x="5274129" y="4501055"/>
            <a:ext cx="6623929" cy="646331"/>
          </a:xfrm>
          <a:prstGeom prst="rect">
            <a:avLst/>
          </a:prstGeom>
          <a:noFill/>
        </p:spPr>
        <p:txBody>
          <a:bodyPr wrap="none" rtlCol="0">
            <a:spAutoFit/>
          </a:bodyPr>
          <a:lstStyle/>
          <a:p>
            <a:r>
              <a:rPr kumimoji="1" lang="ja-JP" altLang="en-US" dirty="0"/>
              <a:t>インポートまたはエクスポートからお気に入りデータをドキュメント等</a:t>
            </a:r>
          </a:p>
          <a:p>
            <a:r>
              <a:rPr kumimoji="1" lang="ja-JP" altLang="en-US" dirty="0"/>
              <a:t>にエクスポートできます。</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74129" y="3420584"/>
            <a:ext cx="2997340" cy="108047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5497" y="749002"/>
            <a:ext cx="2046535" cy="2046535"/>
          </a:xfrm>
          <a:prstGeom prst="rect">
            <a:avLst/>
          </a:prstGeom>
        </p:spPr>
      </p:pic>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17</a:t>
            </a:fld>
            <a:endParaRPr kumimoji="1" lang="ja-JP" altLang="en-US"/>
          </a:p>
        </p:txBody>
      </p:sp>
    </p:spTree>
    <p:extLst>
      <p:ext uri="{BB962C8B-B14F-4D97-AF65-F5344CB8AC3E}">
        <p14:creationId xmlns:p14="http://schemas.microsoft.com/office/powerpoint/2010/main" val="215377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3046" y="472378"/>
            <a:ext cx="1019831"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7</a:t>
            </a:r>
            <a:r>
              <a:rPr kumimoji="1" lang="ja-JP" altLang="en-US" dirty="0"/>
              <a:t>）</a:t>
            </a:r>
          </a:p>
          <a:p>
            <a:r>
              <a:rPr kumimoji="1" lang="ja-JP" altLang="en-US" dirty="0"/>
              <a:t>印刷</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222" y="555171"/>
            <a:ext cx="5921462" cy="5257648"/>
          </a:xfrm>
          <a:prstGeom prst="rect">
            <a:avLst/>
          </a:prstGeom>
        </p:spPr>
      </p:pic>
      <p:sp>
        <p:nvSpPr>
          <p:cNvPr id="4" name="テキスト ボックス 3"/>
          <p:cNvSpPr txBox="1"/>
          <p:nvPr/>
        </p:nvSpPr>
        <p:spPr>
          <a:xfrm>
            <a:off x="8990717" y="3518881"/>
            <a:ext cx="1722664" cy="369332"/>
          </a:xfrm>
          <a:prstGeom prst="rect">
            <a:avLst/>
          </a:prstGeom>
          <a:noFill/>
        </p:spPr>
        <p:txBody>
          <a:bodyPr wrap="square" rtlCol="0">
            <a:spAutoFit/>
          </a:bodyPr>
          <a:lstStyle/>
          <a:p>
            <a:r>
              <a:rPr kumimoji="1" lang="ja-JP" altLang="en-US" dirty="0"/>
              <a:t>印刷プレビュー</a:t>
            </a:r>
          </a:p>
        </p:txBody>
      </p:sp>
      <p:cxnSp>
        <p:nvCxnSpPr>
          <p:cNvPr id="6" name="直線矢印コネクタ 5"/>
          <p:cNvCxnSpPr>
            <a:stCxn id="4" idx="2"/>
          </p:cNvCxnSpPr>
          <p:nvPr/>
        </p:nvCxnSpPr>
        <p:spPr>
          <a:xfrm flipH="1">
            <a:off x="8125302" y="3888213"/>
            <a:ext cx="1726747" cy="7736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直線矢印コネクタ 7"/>
          <p:cNvCxnSpPr>
            <a:stCxn id="9" idx="1"/>
          </p:cNvCxnSpPr>
          <p:nvPr/>
        </p:nvCxnSpPr>
        <p:spPr>
          <a:xfrm flipH="1" flipV="1">
            <a:off x="6964136" y="1126671"/>
            <a:ext cx="1878870" cy="64686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8843006" y="1034873"/>
            <a:ext cx="2595307" cy="1477328"/>
          </a:xfrm>
          <a:prstGeom prst="rect">
            <a:avLst/>
          </a:prstGeom>
          <a:noFill/>
        </p:spPr>
        <p:txBody>
          <a:bodyPr wrap="square" rtlCol="0">
            <a:spAutoFit/>
          </a:bodyPr>
          <a:lstStyle/>
          <a:p>
            <a:r>
              <a:rPr kumimoji="1" lang="en-US" altLang="ja-JP" dirty="0"/>
              <a:t>½</a:t>
            </a:r>
            <a:r>
              <a:rPr kumimoji="1" lang="ja-JP" altLang="en-US" dirty="0"/>
              <a:t>は、現在表示されているページが印刷に必要な紙の</a:t>
            </a:r>
            <a:r>
              <a:rPr kumimoji="1" lang="en-US" altLang="ja-JP" dirty="0"/>
              <a:t>2</a:t>
            </a:r>
            <a:r>
              <a:rPr kumimoji="1" lang="ja-JP" altLang="en-US" dirty="0"/>
              <a:t>ページのうちの</a:t>
            </a:r>
            <a:r>
              <a:rPr kumimoji="1" lang="en-US" altLang="ja-JP" dirty="0"/>
              <a:t>1</a:t>
            </a:r>
            <a:r>
              <a:rPr kumimoji="1" lang="ja-JP" altLang="en-US" dirty="0"/>
              <a:t>ページ目であることを表します。</a:t>
            </a:r>
          </a:p>
        </p:txBody>
      </p:sp>
      <p:sp>
        <p:nvSpPr>
          <p:cNvPr id="13" name="テキスト ボックス 12"/>
          <p:cNvSpPr txBox="1"/>
          <p:nvPr/>
        </p:nvSpPr>
        <p:spPr>
          <a:xfrm>
            <a:off x="653046" y="999427"/>
            <a:ext cx="1858201" cy="369332"/>
          </a:xfrm>
          <a:prstGeom prst="rect">
            <a:avLst/>
          </a:prstGeom>
          <a:noFill/>
        </p:spPr>
        <p:txBody>
          <a:bodyPr wrap="none" rtlCol="0">
            <a:spAutoFit/>
          </a:bodyPr>
          <a:lstStyle/>
          <a:p>
            <a:r>
              <a:rPr kumimoji="1" lang="ja-JP" altLang="en-US" dirty="0"/>
              <a:t>プリンタ名の選択</a:t>
            </a:r>
          </a:p>
        </p:txBody>
      </p:sp>
      <p:sp>
        <p:nvSpPr>
          <p:cNvPr id="14" name="テキスト ボックス 13"/>
          <p:cNvSpPr txBox="1"/>
          <p:nvPr/>
        </p:nvSpPr>
        <p:spPr>
          <a:xfrm>
            <a:off x="653046" y="2189035"/>
            <a:ext cx="1966289" cy="646331"/>
          </a:xfrm>
          <a:prstGeom prst="rect">
            <a:avLst/>
          </a:prstGeom>
          <a:noFill/>
        </p:spPr>
        <p:txBody>
          <a:bodyPr wrap="square" rtlCol="0">
            <a:spAutoFit/>
          </a:bodyPr>
          <a:lstStyle/>
          <a:p>
            <a:r>
              <a:rPr kumimoji="1" lang="ja-JP" altLang="en-US" dirty="0"/>
              <a:t>印刷の向き</a:t>
            </a:r>
          </a:p>
          <a:p>
            <a:r>
              <a:rPr kumimoji="1" lang="ja-JP" altLang="en-US" dirty="0"/>
              <a:t>縦または横</a:t>
            </a:r>
          </a:p>
        </p:txBody>
      </p:sp>
      <p:sp>
        <p:nvSpPr>
          <p:cNvPr id="15" name="テキスト ボックス 14"/>
          <p:cNvSpPr txBox="1"/>
          <p:nvPr/>
        </p:nvSpPr>
        <p:spPr>
          <a:xfrm>
            <a:off x="653046" y="2914192"/>
            <a:ext cx="2148345" cy="369332"/>
          </a:xfrm>
          <a:prstGeom prst="rect">
            <a:avLst/>
          </a:prstGeom>
          <a:noFill/>
        </p:spPr>
        <p:txBody>
          <a:bodyPr wrap="none" rtlCol="0">
            <a:spAutoFit/>
          </a:bodyPr>
          <a:lstStyle/>
          <a:p>
            <a:r>
              <a:rPr kumimoji="1" lang="ja-JP" altLang="en-US" dirty="0"/>
              <a:t>印刷部数（通常は</a:t>
            </a:r>
            <a:r>
              <a:rPr kumimoji="1" lang="en-US" altLang="ja-JP" dirty="0"/>
              <a:t>1</a:t>
            </a:r>
            <a:r>
              <a:rPr kumimoji="1" lang="ja-JP" altLang="en-US" dirty="0"/>
              <a:t>）</a:t>
            </a:r>
          </a:p>
        </p:txBody>
      </p:sp>
      <p:sp>
        <p:nvSpPr>
          <p:cNvPr id="16" name="テキスト ボックス 15"/>
          <p:cNvSpPr txBox="1"/>
          <p:nvPr/>
        </p:nvSpPr>
        <p:spPr>
          <a:xfrm>
            <a:off x="653046" y="3453682"/>
            <a:ext cx="1677062" cy="646331"/>
          </a:xfrm>
          <a:prstGeom prst="rect">
            <a:avLst/>
          </a:prstGeom>
          <a:noFill/>
        </p:spPr>
        <p:txBody>
          <a:bodyPr wrap="none" rtlCol="0">
            <a:spAutoFit/>
          </a:bodyPr>
          <a:lstStyle/>
          <a:p>
            <a:r>
              <a:rPr kumimoji="1" lang="ja-JP" altLang="en-US" dirty="0"/>
              <a:t>印刷範囲</a:t>
            </a:r>
          </a:p>
          <a:p>
            <a:r>
              <a:rPr kumimoji="1" lang="ja-JP" altLang="en-US" dirty="0"/>
              <a:t>全、ページ単位</a:t>
            </a:r>
          </a:p>
        </p:txBody>
      </p:sp>
      <p:sp>
        <p:nvSpPr>
          <p:cNvPr id="17" name="テキスト ボックス 16"/>
          <p:cNvSpPr txBox="1"/>
          <p:nvPr/>
        </p:nvSpPr>
        <p:spPr>
          <a:xfrm>
            <a:off x="627481" y="4178839"/>
            <a:ext cx="1223412" cy="369332"/>
          </a:xfrm>
          <a:prstGeom prst="rect">
            <a:avLst/>
          </a:prstGeom>
          <a:noFill/>
        </p:spPr>
        <p:txBody>
          <a:bodyPr wrap="none" rtlCol="0">
            <a:spAutoFit/>
          </a:bodyPr>
          <a:lstStyle/>
          <a:p>
            <a:r>
              <a:rPr kumimoji="1" lang="ja-JP" altLang="en-US" dirty="0"/>
              <a:t>拡大・縮小</a:t>
            </a:r>
          </a:p>
        </p:txBody>
      </p:sp>
      <p:sp>
        <p:nvSpPr>
          <p:cNvPr id="18" name="テキスト ボックス 17"/>
          <p:cNvSpPr txBox="1"/>
          <p:nvPr/>
        </p:nvSpPr>
        <p:spPr>
          <a:xfrm>
            <a:off x="627481" y="4743446"/>
            <a:ext cx="1305165" cy="369332"/>
          </a:xfrm>
          <a:prstGeom prst="rect">
            <a:avLst/>
          </a:prstGeom>
          <a:noFill/>
        </p:spPr>
        <p:txBody>
          <a:bodyPr wrap="none" rtlCol="0">
            <a:spAutoFit/>
          </a:bodyPr>
          <a:lstStyle/>
          <a:p>
            <a:r>
              <a:rPr kumimoji="1" lang="ja-JP" altLang="en-US" dirty="0"/>
              <a:t>余白を調整</a:t>
            </a: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740" y="5080731"/>
            <a:ext cx="2297665" cy="1235428"/>
          </a:xfrm>
          <a:prstGeom prst="rect">
            <a:avLst/>
          </a:prstGeom>
        </p:spPr>
      </p:pic>
      <p:sp>
        <p:nvSpPr>
          <p:cNvPr id="20" name="テキスト ボックス 19"/>
          <p:cNvSpPr txBox="1"/>
          <p:nvPr/>
        </p:nvSpPr>
        <p:spPr>
          <a:xfrm>
            <a:off x="601813" y="5339954"/>
            <a:ext cx="1717137" cy="923330"/>
          </a:xfrm>
          <a:prstGeom prst="rect">
            <a:avLst/>
          </a:prstGeom>
          <a:noFill/>
        </p:spPr>
        <p:txBody>
          <a:bodyPr wrap="none" rtlCol="0">
            <a:spAutoFit/>
          </a:bodyPr>
          <a:lstStyle/>
          <a:p>
            <a:r>
              <a:rPr kumimoji="1" lang="ja-JP" altLang="en-US" dirty="0"/>
              <a:t>ページ番号や</a:t>
            </a:r>
          </a:p>
          <a:p>
            <a:r>
              <a:rPr kumimoji="1" lang="ja-JP" altLang="en-US" dirty="0"/>
              <a:t>日付などを印刷</a:t>
            </a:r>
          </a:p>
          <a:p>
            <a:r>
              <a:rPr kumimoji="1" lang="ja-JP" altLang="en-US" dirty="0"/>
              <a:t>できます</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302" y="4137191"/>
            <a:ext cx="2322561" cy="2322561"/>
          </a:xfrm>
          <a:prstGeom prst="rect">
            <a:avLst/>
          </a:prstGeom>
        </p:spPr>
      </p:pic>
      <p:sp>
        <p:nvSpPr>
          <p:cNvPr id="22" name="テキスト ボックス 21"/>
          <p:cNvSpPr txBox="1"/>
          <p:nvPr/>
        </p:nvSpPr>
        <p:spPr>
          <a:xfrm>
            <a:off x="5086349" y="5946827"/>
            <a:ext cx="4427815" cy="369332"/>
          </a:xfrm>
          <a:prstGeom prst="rect">
            <a:avLst/>
          </a:prstGeom>
          <a:noFill/>
        </p:spPr>
        <p:txBody>
          <a:bodyPr wrap="none" rtlCol="0">
            <a:spAutoFit/>
          </a:bodyPr>
          <a:lstStyle/>
          <a:p>
            <a:r>
              <a:rPr kumimoji="1" lang="ja-JP" altLang="en-US" dirty="0"/>
              <a:t>用紙サイズや印刷品質等は、その他の設定</a:t>
            </a:r>
          </a:p>
        </p:txBody>
      </p:sp>
      <p:cxnSp>
        <p:nvCxnSpPr>
          <p:cNvPr id="24" name="直線矢印コネクタ 23"/>
          <p:cNvCxnSpPr/>
          <p:nvPr/>
        </p:nvCxnSpPr>
        <p:spPr>
          <a:xfrm flipH="1" flipV="1">
            <a:off x="3549535" y="5946827"/>
            <a:ext cx="1536814" cy="18466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18</a:t>
            </a:fld>
            <a:endParaRPr kumimoji="1" lang="ja-JP" altLang="en-US"/>
          </a:p>
        </p:txBody>
      </p:sp>
    </p:spTree>
    <p:extLst>
      <p:ext uri="{BB962C8B-B14F-4D97-AF65-F5344CB8AC3E}">
        <p14:creationId xmlns:p14="http://schemas.microsoft.com/office/powerpoint/2010/main" val="152277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512" y="501338"/>
            <a:ext cx="3060453" cy="646331"/>
          </a:xfrm>
          <a:prstGeom prst="rect">
            <a:avLst/>
          </a:prstGeom>
          <a:noFill/>
        </p:spPr>
        <p:txBody>
          <a:bodyPr wrap="none" rtlCol="0">
            <a:spAutoFit/>
          </a:bodyPr>
          <a:lstStyle/>
          <a:p>
            <a:r>
              <a:rPr kumimoji="1" lang="en-US" altLang="ja-JP" dirty="0">
                <a:solidFill>
                  <a:srgbClr val="FF0000"/>
                </a:solidFill>
              </a:rPr>
              <a:t>Edge</a:t>
            </a:r>
            <a:r>
              <a:rPr kumimoji="1" lang="ja-JP" altLang="en-US" dirty="0"/>
              <a:t>（</a:t>
            </a:r>
            <a:r>
              <a:rPr kumimoji="1" lang="en-US" altLang="ja-JP" dirty="0"/>
              <a:t>8</a:t>
            </a:r>
            <a:r>
              <a:rPr kumimoji="1" lang="ja-JP" altLang="en-US" dirty="0"/>
              <a:t>）</a:t>
            </a:r>
          </a:p>
          <a:p>
            <a:r>
              <a:rPr kumimoji="1" lang="ja-JP" altLang="en-US" dirty="0"/>
              <a:t>タブの切り替えとタブを閉じる</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12" y="2637745"/>
            <a:ext cx="6619875" cy="1009650"/>
          </a:xfrm>
          <a:prstGeom prst="rect">
            <a:avLst/>
          </a:prstGeom>
        </p:spPr>
      </p:pic>
      <p:sp>
        <p:nvSpPr>
          <p:cNvPr id="4" name="テキスト ボックス 3"/>
          <p:cNvSpPr txBox="1"/>
          <p:nvPr/>
        </p:nvSpPr>
        <p:spPr>
          <a:xfrm>
            <a:off x="3339192" y="1358928"/>
            <a:ext cx="4543231" cy="646331"/>
          </a:xfrm>
          <a:prstGeom prst="rect">
            <a:avLst/>
          </a:prstGeom>
          <a:noFill/>
        </p:spPr>
        <p:txBody>
          <a:bodyPr wrap="none" rtlCol="0">
            <a:spAutoFit/>
          </a:bodyPr>
          <a:lstStyle/>
          <a:p>
            <a:r>
              <a:rPr kumimoji="1" lang="ja-JP" altLang="en-US" dirty="0"/>
              <a:t>選択されているタブとそのタイトルの一部</a:t>
            </a:r>
          </a:p>
          <a:p>
            <a:r>
              <a:rPr kumimoji="1" lang="ja-JP" altLang="en-US" dirty="0"/>
              <a:t>選択されているタブの</a:t>
            </a:r>
            <a:r>
              <a:rPr kumimoji="1" lang="en-US" altLang="ja-JP" dirty="0"/>
              <a:t>HP</a:t>
            </a:r>
            <a:r>
              <a:rPr kumimoji="1" lang="ja-JP" altLang="en-US" dirty="0"/>
              <a:t>の画面が表示される</a:t>
            </a:r>
          </a:p>
        </p:txBody>
      </p:sp>
      <p:sp>
        <p:nvSpPr>
          <p:cNvPr id="5" name="テキスト ボックス 4"/>
          <p:cNvSpPr txBox="1"/>
          <p:nvPr/>
        </p:nvSpPr>
        <p:spPr>
          <a:xfrm>
            <a:off x="7609114" y="3647395"/>
            <a:ext cx="3435556" cy="369332"/>
          </a:xfrm>
          <a:prstGeom prst="rect">
            <a:avLst/>
          </a:prstGeom>
          <a:noFill/>
        </p:spPr>
        <p:txBody>
          <a:bodyPr wrap="none" rtlCol="0">
            <a:spAutoFit/>
          </a:bodyPr>
          <a:lstStyle/>
          <a:p>
            <a:r>
              <a:rPr kumimoji="1" lang="ja-JP" altLang="en-US" dirty="0"/>
              <a:t>選択されているタブの</a:t>
            </a:r>
            <a:r>
              <a:rPr kumimoji="1" lang="en-US" altLang="ja-JP" dirty="0"/>
              <a:t>URL</a:t>
            </a:r>
            <a:r>
              <a:rPr kumimoji="1" lang="ja-JP" altLang="en-US" dirty="0"/>
              <a:t>アドレス</a:t>
            </a:r>
          </a:p>
        </p:txBody>
      </p:sp>
      <p:sp>
        <p:nvSpPr>
          <p:cNvPr id="6" name="テキスト ボックス 5"/>
          <p:cNvSpPr txBox="1"/>
          <p:nvPr/>
        </p:nvSpPr>
        <p:spPr>
          <a:xfrm>
            <a:off x="693964" y="2125149"/>
            <a:ext cx="3086101" cy="369332"/>
          </a:xfrm>
          <a:prstGeom prst="rect">
            <a:avLst/>
          </a:prstGeom>
          <a:noFill/>
        </p:spPr>
        <p:txBody>
          <a:bodyPr wrap="none" rtlCol="0">
            <a:spAutoFit/>
          </a:bodyPr>
          <a:lstStyle/>
          <a:p>
            <a:r>
              <a:rPr kumimoji="1" lang="ja-JP" altLang="en-US" dirty="0"/>
              <a:t>他のタブとそのタイトルの一部</a:t>
            </a:r>
          </a:p>
        </p:txBody>
      </p:sp>
      <p:cxnSp>
        <p:nvCxnSpPr>
          <p:cNvPr id="8" name="直線矢印コネクタ 7"/>
          <p:cNvCxnSpPr/>
          <p:nvPr/>
        </p:nvCxnSpPr>
        <p:spPr>
          <a:xfrm flipH="1">
            <a:off x="2065564" y="2416629"/>
            <a:ext cx="40822" cy="409574"/>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2" name="直線矢印コネクタ 11"/>
          <p:cNvCxnSpPr/>
          <p:nvPr/>
        </p:nvCxnSpPr>
        <p:spPr>
          <a:xfrm flipH="1">
            <a:off x="4661808" y="1981207"/>
            <a:ext cx="799227" cy="72510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a:stCxn id="5" idx="1"/>
          </p:cNvCxnSpPr>
          <p:nvPr/>
        </p:nvCxnSpPr>
        <p:spPr>
          <a:xfrm flipH="1" flipV="1">
            <a:off x="5110843" y="3289825"/>
            <a:ext cx="2498271" cy="5422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16" name="テキスト ボックス 15"/>
          <p:cNvSpPr txBox="1"/>
          <p:nvPr/>
        </p:nvSpPr>
        <p:spPr>
          <a:xfrm>
            <a:off x="7208676" y="2117951"/>
            <a:ext cx="3757760" cy="369332"/>
          </a:xfrm>
          <a:prstGeom prst="rect">
            <a:avLst/>
          </a:prstGeom>
          <a:noFill/>
        </p:spPr>
        <p:txBody>
          <a:bodyPr wrap="none" rtlCol="0">
            <a:spAutoFit/>
          </a:bodyPr>
          <a:lstStyle/>
          <a:p>
            <a:r>
              <a:rPr kumimoji="1" lang="ja-JP" altLang="en-US" dirty="0"/>
              <a:t>選択されているタブを閉じる</a:t>
            </a:r>
            <a:r>
              <a:rPr kumimoji="1" lang="en-US" altLang="ja-JP" dirty="0"/>
              <a:t>×</a:t>
            </a:r>
            <a:r>
              <a:rPr kumimoji="1" lang="ja-JP" altLang="en-US" dirty="0"/>
              <a:t>ボタン</a:t>
            </a:r>
          </a:p>
        </p:txBody>
      </p:sp>
      <p:cxnSp>
        <p:nvCxnSpPr>
          <p:cNvPr id="20" name="直線矢印コネクタ 19"/>
          <p:cNvCxnSpPr/>
          <p:nvPr/>
        </p:nvCxnSpPr>
        <p:spPr>
          <a:xfrm flipH="1">
            <a:off x="6061013" y="2340387"/>
            <a:ext cx="1215118" cy="41169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3" name="テキスト ボックス 22"/>
          <p:cNvSpPr txBox="1"/>
          <p:nvPr/>
        </p:nvSpPr>
        <p:spPr>
          <a:xfrm>
            <a:off x="7762577" y="3197249"/>
            <a:ext cx="2539478" cy="369332"/>
          </a:xfrm>
          <a:prstGeom prst="rect">
            <a:avLst/>
          </a:prstGeom>
          <a:noFill/>
        </p:spPr>
        <p:txBody>
          <a:bodyPr wrap="none" rtlCol="0">
            <a:spAutoFit/>
          </a:bodyPr>
          <a:lstStyle/>
          <a:p>
            <a:r>
              <a:rPr kumimoji="1" lang="ja-JP" altLang="en-US" dirty="0"/>
              <a:t>タブを追加する＋ボタン</a:t>
            </a:r>
          </a:p>
        </p:txBody>
      </p:sp>
      <p:cxnSp>
        <p:nvCxnSpPr>
          <p:cNvPr id="24" name="直線矢印コネクタ 23"/>
          <p:cNvCxnSpPr>
            <a:stCxn id="23" idx="1"/>
          </p:cNvCxnSpPr>
          <p:nvPr/>
        </p:nvCxnSpPr>
        <p:spPr>
          <a:xfrm flipH="1" flipV="1">
            <a:off x="6531717" y="2962214"/>
            <a:ext cx="1230860" cy="419701"/>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p:nvPr/>
        </p:nvCxnSpPr>
        <p:spPr>
          <a:xfrm flipH="1">
            <a:off x="6888374" y="2698542"/>
            <a:ext cx="874205" cy="12086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7762578" y="2496239"/>
            <a:ext cx="2717411" cy="646331"/>
          </a:xfrm>
          <a:prstGeom prst="rect">
            <a:avLst/>
          </a:prstGeom>
          <a:noFill/>
        </p:spPr>
        <p:txBody>
          <a:bodyPr wrap="none" rtlCol="0">
            <a:spAutoFit/>
          </a:bodyPr>
          <a:lstStyle/>
          <a:p>
            <a:r>
              <a:rPr kumimoji="1" lang="ja-JP" altLang="en-US" dirty="0"/>
              <a:t>開いているタブを一覧する</a:t>
            </a:r>
          </a:p>
          <a:p>
            <a:r>
              <a:rPr kumimoji="1" lang="ja-JP" altLang="en-US" dirty="0"/>
              <a:t>表示画面を開く（下図）</a:t>
            </a:r>
          </a:p>
        </p:txBody>
      </p:sp>
      <p:pic>
        <p:nvPicPr>
          <p:cNvPr id="31" name="図 30"/>
          <p:cNvPicPr>
            <a:picLocks noChangeAspect="1"/>
          </p:cNvPicPr>
          <p:nvPr/>
        </p:nvPicPr>
        <p:blipFill rotWithShape="1">
          <a:blip r:embed="rId4" cstate="print">
            <a:extLst>
              <a:ext uri="{28A0092B-C50C-407E-A947-70E740481C1C}">
                <a14:useLocalDpi xmlns:a14="http://schemas.microsoft.com/office/drawing/2010/main" val="0"/>
              </a:ext>
            </a:extLst>
          </a:blip>
          <a:srcRect b="14266"/>
          <a:stretch/>
        </p:blipFill>
        <p:spPr>
          <a:xfrm>
            <a:off x="700987" y="3858654"/>
            <a:ext cx="6543675" cy="2213008"/>
          </a:xfrm>
          <a:prstGeom prst="rect">
            <a:avLst/>
          </a:prstGeom>
        </p:spPr>
      </p:pic>
      <p:sp>
        <p:nvSpPr>
          <p:cNvPr id="40" name="テキスト ボックス 39"/>
          <p:cNvSpPr txBox="1"/>
          <p:nvPr/>
        </p:nvSpPr>
        <p:spPr>
          <a:xfrm>
            <a:off x="7551964" y="4272030"/>
            <a:ext cx="2470548" cy="369332"/>
          </a:xfrm>
          <a:prstGeom prst="rect">
            <a:avLst/>
          </a:prstGeom>
          <a:noFill/>
        </p:spPr>
        <p:txBody>
          <a:bodyPr wrap="none" rtlCol="0">
            <a:spAutoFit/>
          </a:bodyPr>
          <a:lstStyle/>
          <a:p>
            <a:r>
              <a:rPr kumimoji="1" lang="ja-JP" altLang="en-US" dirty="0"/>
              <a:t>タブ一覧をたたむボタン</a:t>
            </a:r>
          </a:p>
        </p:txBody>
      </p:sp>
      <p:cxnSp>
        <p:nvCxnSpPr>
          <p:cNvPr id="41" name="直線矢印コネクタ 40"/>
          <p:cNvCxnSpPr/>
          <p:nvPr/>
        </p:nvCxnSpPr>
        <p:spPr>
          <a:xfrm flipH="1" flipV="1">
            <a:off x="6937360" y="4061899"/>
            <a:ext cx="671754" cy="328923"/>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9990" y="4282207"/>
            <a:ext cx="2046535" cy="2046535"/>
          </a:xfrm>
          <a:prstGeom prst="rect">
            <a:avLst/>
          </a:prstGeom>
        </p:spPr>
      </p:pic>
      <p:sp>
        <p:nvSpPr>
          <p:cNvPr id="7" name="スライド番号プレースホルダー 6"/>
          <p:cNvSpPr>
            <a:spLocks noGrp="1"/>
          </p:cNvSpPr>
          <p:nvPr>
            <p:ph type="sldNum" sz="quarter" idx="12"/>
          </p:nvPr>
        </p:nvSpPr>
        <p:spPr/>
        <p:txBody>
          <a:bodyPr/>
          <a:lstStyle/>
          <a:p>
            <a:fld id="{4B293558-1A3E-4DE9-8BAC-E7E9A8F8DB1D}" type="slidenum">
              <a:rPr kumimoji="1" lang="ja-JP" altLang="en-US" smtClean="0"/>
              <a:t>19</a:t>
            </a:fld>
            <a:endParaRPr kumimoji="1" lang="ja-JP" altLang="en-US"/>
          </a:p>
        </p:txBody>
      </p:sp>
    </p:spTree>
    <p:extLst>
      <p:ext uri="{BB962C8B-B14F-4D97-AF65-F5344CB8AC3E}">
        <p14:creationId xmlns:p14="http://schemas.microsoft.com/office/powerpoint/2010/main" val="124152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5941" y="514122"/>
            <a:ext cx="5666014" cy="646331"/>
          </a:xfrm>
          <a:prstGeom prst="rect">
            <a:avLst/>
          </a:prstGeom>
          <a:noFill/>
        </p:spPr>
        <p:txBody>
          <a:bodyPr wrap="square" rtlCol="0">
            <a:spAutoFit/>
          </a:bodyPr>
          <a:lstStyle/>
          <a:p>
            <a:r>
              <a:rPr kumimoji="1" lang="ja-JP" altLang="en-US" dirty="0">
                <a:solidFill>
                  <a:srgbClr val="FF0000"/>
                </a:solidFill>
              </a:rPr>
              <a:t>ロック画面</a:t>
            </a:r>
          </a:p>
          <a:p>
            <a:r>
              <a:rPr kumimoji="1" lang="ja-JP" altLang="en-US" dirty="0"/>
              <a:t>電源スイッチを入れた後、</a:t>
            </a:r>
            <a:r>
              <a:rPr kumimoji="1" lang="en-US" altLang="ja-JP" dirty="0"/>
              <a:t>10</a:t>
            </a:r>
            <a:r>
              <a:rPr kumimoji="1" lang="ja-JP" altLang="en-US" dirty="0"/>
              <a:t>～</a:t>
            </a:r>
            <a:r>
              <a:rPr kumimoji="1" lang="en-US" altLang="ja-JP" dirty="0"/>
              <a:t>30</a:t>
            </a:r>
            <a:r>
              <a:rPr kumimoji="1" lang="ja-JP" altLang="en-US" dirty="0"/>
              <a:t>秒ほどで表示されます。</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045180" y="1036717"/>
            <a:ext cx="2424490" cy="3094264"/>
          </a:xfrm>
          <a:prstGeom prst="rect">
            <a:avLst/>
          </a:prstGeom>
        </p:spPr>
      </p:pic>
      <p:sp>
        <p:nvSpPr>
          <p:cNvPr id="4" name="テキスト ボックス 3"/>
          <p:cNvSpPr txBox="1"/>
          <p:nvPr/>
        </p:nvSpPr>
        <p:spPr>
          <a:xfrm>
            <a:off x="3959679" y="1298121"/>
            <a:ext cx="3673929" cy="1477328"/>
          </a:xfrm>
          <a:prstGeom prst="rect">
            <a:avLst/>
          </a:prstGeom>
          <a:noFill/>
        </p:spPr>
        <p:txBody>
          <a:bodyPr wrap="square" rtlCol="0">
            <a:spAutoFit/>
          </a:bodyPr>
          <a:lstStyle/>
          <a:p>
            <a:r>
              <a:rPr kumimoji="1" lang="ja-JP" altLang="en-US" dirty="0"/>
              <a:t>時刻と日付などが表示されています。</a:t>
            </a:r>
          </a:p>
          <a:p>
            <a:r>
              <a:rPr kumimoji="1" lang="ja-JP" altLang="en-US" dirty="0"/>
              <a:t>この画面を「ロック画面」と言います。</a:t>
            </a:r>
          </a:p>
          <a:p>
            <a:r>
              <a:rPr kumimoji="1" lang="ja-JP" altLang="en-US" dirty="0"/>
              <a:t>ロック画面の背後では、</a:t>
            </a:r>
            <a:r>
              <a:rPr kumimoji="1" lang="en-US" altLang="ja-JP" dirty="0"/>
              <a:t>PC</a:t>
            </a:r>
            <a:r>
              <a:rPr kumimoji="1" lang="ja-JP" altLang="en-US" dirty="0"/>
              <a:t>の起動準備が進んでいます。</a:t>
            </a:r>
          </a:p>
          <a:p>
            <a:endParaRPr kumimoji="1" lang="ja-JP" altLang="en-US" dirty="0"/>
          </a:p>
        </p:txBody>
      </p:sp>
      <p:pic>
        <p:nvPicPr>
          <p:cNvPr id="6" name="図 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5400000">
            <a:off x="7872644" y="2573412"/>
            <a:ext cx="3265714" cy="3286588"/>
          </a:xfrm>
          <a:prstGeom prst="rect">
            <a:avLst/>
          </a:prstGeom>
        </p:spPr>
      </p:pic>
      <p:sp>
        <p:nvSpPr>
          <p:cNvPr id="7" name="テキスト ボックス 6"/>
          <p:cNvSpPr txBox="1"/>
          <p:nvPr/>
        </p:nvSpPr>
        <p:spPr>
          <a:xfrm>
            <a:off x="4278085" y="3818039"/>
            <a:ext cx="3469822" cy="2308324"/>
          </a:xfrm>
          <a:prstGeom prst="rect">
            <a:avLst/>
          </a:prstGeom>
          <a:noFill/>
        </p:spPr>
        <p:txBody>
          <a:bodyPr wrap="square" rtlCol="0">
            <a:spAutoFit/>
          </a:bodyPr>
          <a:lstStyle/>
          <a:p>
            <a:r>
              <a:rPr lang="ja-JP" altLang="en-US" dirty="0"/>
              <a:t>次画面に進むために、</a:t>
            </a:r>
          </a:p>
          <a:p>
            <a:r>
              <a:rPr lang="ja-JP" altLang="en-US" dirty="0"/>
              <a:t>ロック画面が表示されているときに、右図のようにキーボードの</a:t>
            </a:r>
            <a:r>
              <a:rPr lang="en-US" altLang="ja-JP" dirty="0"/>
              <a:t>Enter</a:t>
            </a:r>
            <a:r>
              <a:rPr lang="ja-JP" altLang="en-US" dirty="0"/>
              <a:t>キーを押します。キーは、</a:t>
            </a:r>
            <a:r>
              <a:rPr lang="en-US" altLang="ja-JP" dirty="0"/>
              <a:t>Enter</a:t>
            </a:r>
            <a:r>
              <a:rPr lang="ja-JP" altLang="en-US" dirty="0"/>
              <a:t>以外でも差し支えありません。</a:t>
            </a:r>
          </a:p>
          <a:p>
            <a:r>
              <a:rPr lang="ja-JP" altLang="en-US" dirty="0"/>
              <a:t>キーで反応しないときは、マウスの左ボタンをクリックしてください。</a:t>
            </a:r>
          </a:p>
          <a:p>
            <a:endParaRPr kumimoji="1" lang="ja-JP" altLang="en-US" dirty="0"/>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3608" y="420315"/>
            <a:ext cx="2163534" cy="2163534"/>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0055" y="4071430"/>
            <a:ext cx="2013731" cy="2013731"/>
          </a:xfrm>
          <a:prstGeom prst="rect">
            <a:avLst/>
          </a:prstGeom>
        </p:spPr>
      </p:pic>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2</a:t>
            </a:fld>
            <a:endParaRPr kumimoji="1" lang="ja-JP" altLang="en-US"/>
          </a:p>
        </p:txBody>
      </p:sp>
    </p:spTree>
    <p:extLst>
      <p:ext uri="{BB962C8B-B14F-4D97-AF65-F5344CB8AC3E}">
        <p14:creationId xmlns:p14="http://schemas.microsoft.com/office/powerpoint/2010/main" val="261945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8842" y="417528"/>
            <a:ext cx="6229590" cy="923330"/>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1</a:t>
            </a:r>
            <a:r>
              <a:rPr kumimoji="1" lang="ja-JP" altLang="en-US" dirty="0"/>
              <a:t>）</a:t>
            </a:r>
          </a:p>
          <a:p>
            <a:r>
              <a:rPr kumimoji="1" lang="en-US" altLang="ja-JP" dirty="0"/>
              <a:t>Word</a:t>
            </a:r>
            <a:r>
              <a:rPr kumimoji="1" lang="ja-JP" altLang="en-US" dirty="0"/>
              <a:t> </a:t>
            </a:r>
            <a:r>
              <a:rPr kumimoji="1" lang="en-US" altLang="ja-JP" dirty="0"/>
              <a:t>2019</a:t>
            </a:r>
            <a:r>
              <a:rPr kumimoji="1" lang="ja-JP" altLang="en-US" dirty="0"/>
              <a:t>でデザインや色は、変更されている部分もあります。</a:t>
            </a:r>
          </a:p>
          <a:p>
            <a:r>
              <a:rPr kumimoji="1" lang="ja-JP" altLang="en-US" dirty="0"/>
              <a:t>基本的な操作は、</a:t>
            </a:r>
            <a:r>
              <a:rPr kumimoji="1" lang="en-US" altLang="ja-JP" dirty="0"/>
              <a:t>Word</a:t>
            </a:r>
            <a:r>
              <a:rPr kumimoji="1" lang="ja-JP" altLang="en-US" dirty="0"/>
              <a:t> </a:t>
            </a:r>
            <a:r>
              <a:rPr kumimoji="1" lang="en-US" altLang="ja-JP" dirty="0"/>
              <a:t>2010</a:t>
            </a:r>
            <a:r>
              <a:rPr kumimoji="1" lang="ja-JP" altLang="en-US" dirty="0"/>
              <a:t>と同様です。</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37" y="3144985"/>
            <a:ext cx="9662997" cy="2217612"/>
          </a:xfrm>
          <a:prstGeom prst="rect">
            <a:avLst/>
          </a:prstGeom>
        </p:spPr>
      </p:pic>
      <p:sp>
        <p:nvSpPr>
          <p:cNvPr id="4" name="テキスト ボックス 3"/>
          <p:cNvSpPr txBox="1"/>
          <p:nvPr/>
        </p:nvSpPr>
        <p:spPr>
          <a:xfrm>
            <a:off x="9287441" y="2620736"/>
            <a:ext cx="2563586" cy="369332"/>
          </a:xfrm>
          <a:prstGeom prst="rect">
            <a:avLst/>
          </a:prstGeom>
          <a:noFill/>
        </p:spPr>
        <p:txBody>
          <a:bodyPr wrap="square" rtlCol="0">
            <a:spAutoFit/>
          </a:bodyPr>
          <a:lstStyle/>
          <a:p>
            <a:r>
              <a:rPr kumimoji="1" lang="ja-JP" altLang="en-US" dirty="0"/>
              <a:t>タイトルバー</a:t>
            </a:r>
          </a:p>
        </p:txBody>
      </p:sp>
      <p:sp>
        <p:nvSpPr>
          <p:cNvPr id="5" name="テキスト ボックス 4"/>
          <p:cNvSpPr txBox="1"/>
          <p:nvPr/>
        </p:nvSpPr>
        <p:spPr>
          <a:xfrm>
            <a:off x="1119387" y="2620736"/>
            <a:ext cx="1151164" cy="369332"/>
          </a:xfrm>
          <a:prstGeom prst="rect">
            <a:avLst/>
          </a:prstGeom>
          <a:noFill/>
        </p:spPr>
        <p:txBody>
          <a:bodyPr wrap="square" rtlCol="0">
            <a:spAutoFit/>
          </a:bodyPr>
          <a:lstStyle/>
          <a:p>
            <a:r>
              <a:rPr kumimoji="1" lang="ja-JP" altLang="en-US" dirty="0"/>
              <a:t>元に戻る</a:t>
            </a:r>
          </a:p>
        </p:txBody>
      </p:sp>
      <p:sp>
        <p:nvSpPr>
          <p:cNvPr id="6" name="テキスト ボックス 5"/>
          <p:cNvSpPr txBox="1"/>
          <p:nvPr/>
        </p:nvSpPr>
        <p:spPr>
          <a:xfrm>
            <a:off x="2089178" y="2620736"/>
            <a:ext cx="1167493" cy="369332"/>
          </a:xfrm>
          <a:prstGeom prst="rect">
            <a:avLst/>
          </a:prstGeom>
          <a:noFill/>
        </p:spPr>
        <p:txBody>
          <a:bodyPr wrap="square" rtlCol="0">
            <a:spAutoFit/>
          </a:bodyPr>
          <a:lstStyle/>
          <a:p>
            <a:r>
              <a:rPr kumimoji="1" lang="ja-JP" altLang="en-US" dirty="0"/>
              <a:t>やり直し</a:t>
            </a:r>
          </a:p>
        </p:txBody>
      </p:sp>
      <p:cxnSp>
        <p:nvCxnSpPr>
          <p:cNvPr id="8" name="直線矢印コネクタ 7"/>
          <p:cNvCxnSpPr/>
          <p:nvPr/>
        </p:nvCxnSpPr>
        <p:spPr>
          <a:xfrm flipH="1">
            <a:off x="9282041" y="2974504"/>
            <a:ext cx="226841" cy="34096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3280284" y="2386637"/>
            <a:ext cx="4704388" cy="646331"/>
          </a:xfrm>
          <a:prstGeom prst="rect">
            <a:avLst/>
          </a:prstGeom>
          <a:noFill/>
        </p:spPr>
        <p:txBody>
          <a:bodyPr wrap="square" rtlCol="0">
            <a:spAutoFit/>
          </a:bodyPr>
          <a:lstStyle/>
          <a:p>
            <a:r>
              <a:rPr kumimoji="1" lang="ja-JP" altLang="en-US" dirty="0"/>
              <a:t>タブ（ファイル～ヘルプ。選択により、リボンなどが変化します）</a:t>
            </a:r>
          </a:p>
        </p:txBody>
      </p:sp>
      <p:cxnSp>
        <p:nvCxnSpPr>
          <p:cNvPr id="10" name="直線矢印コネクタ 9"/>
          <p:cNvCxnSpPr/>
          <p:nvPr/>
        </p:nvCxnSpPr>
        <p:spPr>
          <a:xfrm flipH="1">
            <a:off x="3143251" y="2990068"/>
            <a:ext cx="318408" cy="43485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2" name="直線矢印コネクタ 11"/>
          <p:cNvCxnSpPr/>
          <p:nvPr/>
        </p:nvCxnSpPr>
        <p:spPr>
          <a:xfrm flipH="1">
            <a:off x="1436036" y="2927994"/>
            <a:ext cx="65753" cy="23255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5" name="直線矢印コネクタ 14"/>
          <p:cNvCxnSpPr/>
          <p:nvPr/>
        </p:nvCxnSpPr>
        <p:spPr>
          <a:xfrm flipH="1">
            <a:off x="1892357" y="2897046"/>
            <a:ext cx="378194" cy="31657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8" name="左中かっこ 17"/>
          <p:cNvSpPr/>
          <p:nvPr/>
        </p:nvSpPr>
        <p:spPr>
          <a:xfrm rot="5400000">
            <a:off x="1451902" y="1035728"/>
            <a:ext cx="431438" cy="2428743"/>
          </a:xfrm>
          <a:prstGeom prst="leftBrace">
            <a:avLst>
              <a:gd name="adj1" fmla="val 0"/>
              <a:gd name="adj2" fmla="val 491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354660" y="1694797"/>
            <a:ext cx="3075393" cy="369332"/>
          </a:xfrm>
          <a:prstGeom prst="rect">
            <a:avLst/>
          </a:prstGeom>
          <a:noFill/>
        </p:spPr>
        <p:txBody>
          <a:bodyPr wrap="square" rtlCol="0">
            <a:spAutoFit/>
          </a:bodyPr>
          <a:lstStyle/>
          <a:p>
            <a:r>
              <a:rPr kumimoji="1" lang="ja-JP" altLang="en-US" dirty="0"/>
              <a:t>クイックアクセスツールバー</a:t>
            </a:r>
          </a:p>
        </p:txBody>
      </p:sp>
      <p:sp>
        <p:nvSpPr>
          <p:cNvPr id="21" name="テキスト ボックス 20"/>
          <p:cNvSpPr txBox="1"/>
          <p:nvPr/>
        </p:nvSpPr>
        <p:spPr>
          <a:xfrm>
            <a:off x="4082143" y="5332848"/>
            <a:ext cx="2432957" cy="369332"/>
          </a:xfrm>
          <a:prstGeom prst="rect">
            <a:avLst/>
          </a:prstGeom>
          <a:noFill/>
        </p:spPr>
        <p:txBody>
          <a:bodyPr wrap="square" rtlCol="0">
            <a:spAutoFit/>
          </a:bodyPr>
          <a:lstStyle/>
          <a:p>
            <a:r>
              <a:rPr kumimoji="1" lang="ja-JP" altLang="en-US" dirty="0"/>
              <a:t>リボン</a:t>
            </a:r>
          </a:p>
        </p:txBody>
      </p:sp>
      <p:cxnSp>
        <p:nvCxnSpPr>
          <p:cNvPr id="22" name="直線矢印コネクタ 21"/>
          <p:cNvCxnSpPr/>
          <p:nvPr/>
        </p:nvCxnSpPr>
        <p:spPr>
          <a:xfrm flipH="1" flipV="1">
            <a:off x="4335236" y="4465865"/>
            <a:ext cx="106136" cy="86698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flipH="1">
            <a:off x="10486232" y="4139494"/>
            <a:ext cx="233921" cy="35106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7" name="テキスト ボックス 26"/>
          <p:cNvSpPr txBox="1"/>
          <p:nvPr/>
        </p:nvSpPr>
        <p:spPr>
          <a:xfrm>
            <a:off x="6768193" y="5267369"/>
            <a:ext cx="1812471" cy="646331"/>
          </a:xfrm>
          <a:prstGeom prst="rect">
            <a:avLst/>
          </a:prstGeom>
          <a:noFill/>
        </p:spPr>
        <p:txBody>
          <a:bodyPr wrap="square" rtlCol="0">
            <a:spAutoFit/>
          </a:bodyPr>
          <a:lstStyle/>
          <a:p>
            <a:r>
              <a:rPr kumimoji="1" lang="ja-JP" altLang="en-US" dirty="0"/>
              <a:t>段落の詳細設定（他も同様）</a:t>
            </a:r>
          </a:p>
        </p:txBody>
      </p:sp>
      <p:cxnSp>
        <p:nvCxnSpPr>
          <p:cNvPr id="28" name="直線矢印コネクタ 27"/>
          <p:cNvCxnSpPr/>
          <p:nvPr/>
        </p:nvCxnSpPr>
        <p:spPr>
          <a:xfrm flipH="1" flipV="1">
            <a:off x="7241721" y="4555671"/>
            <a:ext cx="266701" cy="79475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10634549" y="3493163"/>
            <a:ext cx="113018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リボンを</a:t>
            </a:r>
          </a:p>
          <a:p>
            <a:r>
              <a:rPr kumimoji="1" lang="ja-JP" altLang="en-US" dirty="0"/>
              <a:t>折り畳む</a:t>
            </a:r>
          </a:p>
        </p:txBody>
      </p:sp>
      <p:sp>
        <p:nvSpPr>
          <p:cNvPr id="7" name="テキスト ボックス 6"/>
          <p:cNvSpPr txBox="1"/>
          <p:nvPr/>
        </p:nvSpPr>
        <p:spPr>
          <a:xfrm>
            <a:off x="318763" y="2344119"/>
            <a:ext cx="1303562" cy="369332"/>
          </a:xfrm>
          <a:prstGeom prst="rect">
            <a:avLst/>
          </a:prstGeom>
          <a:noFill/>
        </p:spPr>
        <p:txBody>
          <a:bodyPr wrap="none" rtlCol="0">
            <a:spAutoFit/>
          </a:bodyPr>
          <a:lstStyle/>
          <a:p>
            <a:r>
              <a:rPr kumimoji="1" lang="ja-JP" altLang="en-US" dirty="0"/>
              <a:t>上書き保存</a:t>
            </a:r>
          </a:p>
        </p:txBody>
      </p:sp>
      <p:cxnSp>
        <p:nvCxnSpPr>
          <p:cNvPr id="23" name="直線矢印コネクタ 22"/>
          <p:cNvCxnSpPr>
            <a:stCxn id="7" idx="2"/>
          </p:cNvCxnSpPr>
          <p:nvPr/>
        </p:nvCxnSpPr>
        <p:spPr>
          <a:xfrm>
            <a:off x="970544" y="2713451"/>
            <a:ext cx="138998" cy="4693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3" name="スライド番号プレースホルダー 12"/>
          <p:cNvSpPr>
            <a:spLocks noGrp="1"/>
          </p:cNvSpPr>
          <p:nvPr>
            <p:ph type="sldNum" sz="quarter" idx="12"/>
          </p:nvPr>
        </p:nvSpPr>
        <p:spPr/>
        <p:txBody>
          <a:bodyPr/>
          <a:lstStyle/>
          <a:p>
            <a:fld id="{4B293558-1A3E-4DE9-8BAC-E7E9A8F8DB1D}" type="slidenum">
              <a:rPr kumimoji="1" lang="ja-JP" altLang="en-US" smtClean="0"/>
              <a:t>20</a:t>
            </a:fld>
            <a:endParaRPr kumimoji="1" lang="ja-JP" altLang="en-US"/>
          </a:p>
        </p:txBody>
      </p:sp>
    </p:spTree>
    <p:extLst>
      <p:ext uri="{BB962C8B-B14F-4D97-AF65-F5344CB8AC3E}">
        <p14:creationId xmlns:p14="http://schemas.microsoft.com/office/powerpoint/2010/main" val="1449771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729" y="1789714"/>
            <a:ext cx="5433531" cy="1249788"/>
          </a:xfrm>
          <a:prstGeom prst="rect">
            <a:avLst/>
          </a:prstGeom>
        </p:spPr>
      </p:pic>
      <p:sp>
        <p:nvSpPr>
          <p:cNvPr id="3" name="テキスト ボックス 2"/>
          <p:cNvSpPr txBox="1"/>
          <p:nvPr/>
        </p:nvSpPr>
        <p:spPr>
          <a:xfrm>
            <a:off x="514350" y="416379"/>
            <a:ext cx="2933816"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2</a:t>
            </a:r>
            <a:r>
              <a:rPr kumimoji="1" lang="ja-JP" altLang="en-US" dirty="0"/>
              <a:t>）</a:t>
            </a:r>
          </a:p>
          <a:p>
            <a:r>
              <a:rPr kumimoji="1" lang="ja-JP" altLang="en-US" dirty="0"/>
              <a:t>リボンの折りたたみと再表示</a:t>
            </a:r>
          </a:p>
        </p:txBody>
      </p:sp>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08264" y="1789714"/>
            <a:ext cx="5491047" cy="2217612"/>
          </a:xfrm>
          <a:prstGeom prst="rect">
            <a:avLst/>
          </a:prstGeom>
        </p:spPr>
      </p:pic>
      <p:sp>
        <p:nvSpPr>
          <p:cNvPr id="5" name="テキスト ボックス 4"/>
          <p:cNvSpPr txBox="1"/>
          <p:nvPr/>
        </p:nvSpPr>
        <p:spPr>
          <a:xfrm>
            <a:off x="781013" y="1312676"/>
            <a:ext cx="2961067" cy="369332"/>
          </a:xfrm>
          <a:prstGeom prst="rect">
            <a:avLst/>
          </a:prstGeom>
          <a:noFill/>
        </p:spPr>
        <p:txBody>
          <a:bodyPr wrap="none" rtlCol="0">
            <a:spAutoFit/>
          </a:bodyPr>
          <a:lstStyle/>
          <a:p>
            <a:r>
              <a:rPr kumimoji="1" lang="ja-JP" altLang="en-US" dirty="0"/>
              <a:t>リボンが表示されている状態</a:t>
            </a:r>
          </a:p>
        </p:txBody>
      </p:sp>
      <p:sp>
        <p:nvSpPr>
          <p:cNvPr id="6" name="テキスト ボックス 5"/>
          <p:cNvSpPr txBox="1"/>
          <p:nvPr/>
        </p:nvSpPr>
        <p:spPr>
          <a:xfrm>
            <a:off x="6418729" y="1312676"/>
            <a:ext cx="3357009" cy="369332"/>
          </a:xfrm>
          <a:prstGeom prst="rect">
            <a:avLst/>
          </a:prstGeom>
          <a:noFill/>
        </p:spPr>
        <p:txBody>
          <a:bodyPr wrap="none" rtlCol="0">
            <a:spAutoFit/>
          </a:bodyPr>
          <a:lstStyle/>
          <a:p>
            <a:r>
              <a:rPr kumimoji="1" lang="ja-JP" altLang="en-US" dirty="0"/>
              <a:t>リボンが折りたたまれている状態</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637" y="4153388"/>
            <a:ext cx="2743438" cy="1310754"/>
          </a:xfrm>
          <a:prstGeom prst="rect">
            <a:avLst/>
          </a:prstGeom>
        </p:spPr>
      </p:pic>
      <p:sp>
        <p:nvSpPr>
          <p:cNvPr id="8" name="テキスト ボックス 7"/>
          <p:cNvSpPr txBox="1"/>
          <p:nvPr/>
        </p:nvSpPr>
        <p:spPr>
          <a:xfrm>
            <a:off x="6817179" y="3039502"/>
            <a:ext cx="4539342" cy="646331"/>
          </a:xfrm>
          <a:prstGeom prst="rect">
            <a:avLst/>
          </a:prstGeom>
          <a:noFill/>
        </p:spPr>
        <p:txBody>
          <a:bodyPr wrap="square" rtlCol="0">
            <a:spAutoFit/>
          </a:bodyPr>
          <a:lstStyle/>
          <a:p>
            <a:r>
              <a:rPr kumimoji="1" lang="ja-JP" altLang="en-US" dirty="0"/>
              <a:t>いずれかのタブのところでマウスの右クリックを行い下のポップアップを表示させる。</a:t>
            </a:r>
          </a:p>
        </p:txBody>
      </p:sp>
      <p:cxnSp>
        <p:nvCxnSpPr>
          <p:cNvPr id="10" name="直線矢印コネクタ 9"/>
          <p:cNvCxnSpPr/>
          <p:nvPr/>
        </p:nvCxnSpPr>
        <p:spPr>
          <a:xfrm flipV="1">
            <a:off x="7396843" y="4935622"/>
            <a:ext cx="106136" cy="40605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3" name="テキスト ボックス 12"/>
          <p:cNvSpPr txBox="1"/>
          <p:nvPr/>
        </p:nvSpPr>
        <p:spPr>
          <a:xfrm>
            <a:off x="6809076" y="5341678"/>
            <a:ext cx="5105885" cy="923330"/>
          </a:xfrm>
          <a:prstGeom prst="rect">
            <a:avLst/>
          </a:prstGeom>
          <a:noFill/>
        </p:spPr>
        <p:txBody>
          <a:bodyPr wrap="none" rtlCol="0">
            <a:spAutoFit/>
          </a:bodyPr>
          <a:lstStyle/>
          <a:p>
            <a:r>
              <a:rPr kumimoji="1" lang="ja-JP" altLang="en-US" dirty="0"/>
              <a:t>ポップアップから「リボンを折りたた」をクリックする。</a:t>
            </a:r>
          </a:p>
          <a:p>
            <a:r>
              <a:rPr kumimoji="1" lang="ja-JP" altLang="en-US" dirty="0"/>
              <a:t>チェックが付いている状態は、折りたたまれている</a:t>
            </a:r>
          </a:p>
          <a:p>
            <a:r>
              <a:rPr kumimoji="1" lang="ja-JP" altLang="en-US" dirty="0"/>
              <a:t>ことを示します。</a:t>
            </a:r>
          </a:p>
        </p:txBody>
      </p:sp>
      <p:cxnSp>
        <p:nvCxnSpPr>
          <p:cNvPr id="15" name="直線矢印コネクタ 14"/>
          <p:cNvCxnSpPr/>
          <p:nvPr/>
        </p:nvCxnSpPr>
        <p:spPr>
          <a:xfrm flipH="1" flipV="1">
            <a:off x="6969579" y="2487386"/>
            <a:ext cx="97972" cy="71349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21</a:t>
            </a:fld>
            <a:endParaRPr kumimoji="1" lang="ja-JP" altLang="en-US"/>
          </a:p>
        </p:txBody>
      </p:sp>
    </p:spTree>
    <p:extLst>
      <p:ext uri="{BB962C8B-B14F-4D97-AF65-F5344CB8AC3E}">
        <p14:creationId xmlns:p14="http://schemas.microsoft.com/office/powerpoint/2010/main" val="305004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26621" y="432708"/>
            <a:ext cx="1225015"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3</a:t>
            </a:r>
            <a:r>
              <a:rPr kumimoji="1" lang="ja-JP" altLang="en-US" dirty="0"/>
              <a:t>）</a:t>
            </a:r>
          </a:p>
          <a:p>
            <a:r>
              <a:rPr kumimoji="1" lang="ja-JP" altLang="en-US" dirty="0"/>
              <a:t>ホームタブ</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57653" y="1249135"/>
            <a:ext cx="6721422" cy="4041323"/>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3242" y="1143000"/>
            <a:ext cx="1208394" cy="5045529"/>
          </a:xfrm>
          <a:prstGeom prst="rect">
            <a:avLst/>
          </a:prstGeom>
        </p:spPr>
      </p:pic>
      <p:sp>
        <p:nvSpPr>
          <p:cNvPr id="5" name="テキスト ボックス 4"/>
          <p:cNvSpPr txBox="1"/>
          <p:nvPr/>
        </p:nvSpPr>
        <p:spPr>
          <a:xfrm>
            <a:off x="4366259" y="4170317"/>
            <a:ext cx="3264035" cy="369332"/>
          </a:xfrm>
          <a:prstGeom prst="rect">
            <a:avLst/>
          </a:prstGeom>
          <a:noFill/>
        </p:spPr>
        <p:txBody>
          <a:bodyPr wrap="none" rtlCol="0">
            <a:spAutoFit/>
          </a:bodyPr>
          <a:lstStyle/>
          <a:p>
            <a:r>
              <a:rPr kumimoji="1" lang="ja-JP" altLang="en-US" dirty="0"/>
              <a:t>最近使った文書が表示されます</a:t>
            </a:r>
          </a:p>
        </p:txBody>
      </p: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22</a:t>
            </a:fld>
            <a:endParaRPr kumimoji="1" lang="ja-JP" altLang="en-US"/>
          </a:p>
        </p:txBody>
      </p:sp>
    </p:spTree>
    <p:extLst>
      <p:ext uri="{BB962C8B-B14F-4D97-AF65-F5344CB8AC3E}">
        <p14:creationId xmlns:p14="http://schemas.microsoft.com/office/powerpoint/2010/main" val="251799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9471" y="522515"/>
            <a:ext cx="4775666"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4</a:t>
            </a:r>
            <a:r>
              <a:rPr kumimoji="1" lang="ja-JP" altLang="en-US" dirty="0"/>
              <a:t>）</a:t>
            </a:r>
          </a:p>
          <a:p>
            <a:r>
              <a:rPr kumimoji="1" lang="ja-JP" altLang="en-US" dirty="0"/>
              <a:t>ファイルタブ　</a:t>
            </a:r>
            <a:r>
              <a:rPr lang="ja-JP" altLang="en-US" dirty="0"/>
              <a:t>ここも</a:t>
            </a:r>
            <a:r>
              <a:rPr lang="en-US" altLang="ja-JP" dirty="0"/>
              <a:t>Word</a:t>
            </a:r>
            <a:r>
              <a:rPr lang="ja-JP" altLang="en-US" dirty="0"/>
              <a:t> </a:t>
            </a:r>
            <a:r>
              <a:rPr lang="en-US" altLang="ja-JP" dirty="0"/>
              <a:t>2010</a:t>
            </a:r>
            <a:r>
              <a:rPr lang="ja-JP" altLang="en-US" dirty="0"/>
              <a:t>とほぼ同様です。</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8696" y="1306285"/>
            <a:ext cx="1208394" cy="5045529"/>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87907" y="1306285"/>
            <a:ext cx="1208394" cy="1312365"/>
          </a:xfrm>
          <a:prstGeom prst="rect">
            <a:avLst/>
          </a:prstGeom>
        </p:spPr>
      </p:pic>
      <p:sp>
        <p:nvSpPr>
          <p:cNvPr id="6" name="テキスト ボックス 5"/>
          <p:cNvSpPr txBox="1"/>
          <p:nvPr/>
        </p:nvSpPr>
        <p:spPr>
          <a:xfrm>
            <a:off x="2106386" y="1627146"/>
            <a:ext cx="2318657" cy="369332"/>
          </a:xfrm>
          <a:prstGeom prst="rect">
            <a:avLst/>
          </a:prstGeom>
          <a:noFill/>
        </p:spPr>
        <p:txBody>
          <a:bodyPr wrap="square" rtlCol="0">
            <a:spAutoFit/>
          </a:bodyPr>
          <a:lstStyle/>
          <a:p>
            <a:r>
              <a:rPr kumimoji="1" lang="ja-JP" altLang="en-US" dirty="0"/>
              <a:t>前の編集画面に戻る</a:t>
            </a:r>
          </a:p>
        </p:txBody>
      </p:sp>
      <p:sp>
        <p:nvSpPr>
          <p:cNvPr id="7" name="テキスト ボックス 6"/>
          <p:cNvSpPr txBox="1"/>
          <p:nvPr/>
        </p:nvSpPr>
        <p:spPr>
          <a:xfrm>
            <a:off x="2106386" y="2296219"/>
            <a:ext cx="1820636" cy="369332"/>
          </a:xfrm>
          <a:prstGeom prst="rect">
            <a:avLst/>
          </a:prstGeom>
          <a:noFill/>
        </p:spPr>
        <p:txBody>
          <a:bodyPr wrap="square" rtlCol="0">
            <a:spAutoFit/>
          </a:bodyPr>
          <a:lstStyle/>
          <a:p>
            <a:r>
              <a:rPr kumimoji="1" lang="ja-JP" altLang="en-US" dirty="0"/>
              <a:t>白紙から作成</a:t>
            </a:r>
          </a:p>
        </p:txBody>
      </p:sp>
      <p:sp>
        <p:nvSpPr>
          <p:cNvPr id="8" name="テキスト ボックス 7"/>
          <p:cNvSpPr txBox="1"/>
          <p:nvPr/>
        </p:nvSpPr>
        <p:spPr>
          <a:xfrm>
            <a:off x="2106386" y="2780626"/>
            <a:ext cx="3094264" cy="369332"/>
          </a:xfrm>
          <a:prstGeom prst="rect">
            <a:avLst/>
          </a:prstGeom>
          <a:noFill/>
        </p:spPr>
        <p:txBody>
          <a:bodyPr wrap="square" rtlCol="0">
            <a:spAutoFit/>
          </a:bodyPr>
          <a:lstStyle/>
          <a:p>
            <a:r>
              <a:rPr kumimoji="1" lang="ja-JP" altLang="en-US" dirty="0"/>
              <a:t>既存ファイルを開く（後述）</a:t>
            </a:r>
          </a:p>
        </p:txBody>
      </p:sp>
      <p:sp>
        <p:nvSpPr>
          <p:cNvPr id="9" name="テキスト ボックス 8"/>
          <p:cNvSpPr txBox="1"/>
          <p:nvPr/>
        </p:nvSpPr>
        <p:spPr>
          <a:xfrm>
            <a:off x="2106386" y="3608258"/>
            <a:ext cx="8972550" cy="369332"/>
          </a:xfrm>
          <a:prstGeom prst="rect">
            <a:avLst/>
          </a:prstGeom>
          <a:noFill/>
        </p:spPr>
        <p:txBody>
          <a:bodyPr wrap="square" rtlCol="0">
            <a:spAutoFit/>
          </a:bodyPr>
          <a:lstStyle/>
          <a:p>
            <a:r>
              <a:rPr kumimoji="1" lang="ja-JP" altLang="en-US" dirty="0"/>
              <a:t>前回と同一の名前で同一場所に上書きする（元のファイルは、消えて、置き換わります）</a:t>
            </a:r>
          </a:p>
        </p:txBody>
      </p:sp>
      <p:sp>
        <p:nvSpPr>
          <p:cNvPr id="10" name="テキスト ボックス 9"/>
          <p:cNvSpPr txBox="1"/>
          <p:nvPr/>
        </p:nvSpPr>
        <p:spPr>
          <a:xfrm>
            <a:off x="2106386" y="4119243"/>
            <a:ext cx="8988358" cy="646331"/>
          </a:xfrm>
          <a:prstGeom prst="rect">
            <a:avLst/>
          </a:prstGeom>
          <a:noFill/>
        </p:spPr>
        <p:txBody>
          <a:bodyPr wrap="none" rtlCol="0">
            <a:spAutoFit/>
          </a:bodyPr>
          <a:lstStyle/>
          <a:p>
            <a:r>
              <a:rPr kumimoji="1" lang="ja-JP" altLang="en-US" dirty="0"/>
              <a:t>既存の名前で別の場所に保存、または、同じ名前で別の場所に保存します。</a:t>
            </a:r>
          </a:p>
          <a:p>
            <a:r>
              <a:rPr kumimoji="1" lang="ja-JP" altLang="en-US" dirty="0"/>
              <a:t>白紙から作成したファイルは、上書き保存を選択しても、常に名前を付けて保存になります。</a:t>
            </a:r>
          </a:p>
        </p:txBody>
      </p:sp>
      <p:sp>
        <p:nvSpPr>
          <p:cNvPr id="11" name="テキスト ボックス 10"/>
          <p:cNvSpPr txBox="1"/>
          <p:nvPr/>
        </p:nvSpPr>
        <p:spPr>
          <a:xfrm>
            <a:off x="2106386" y="4893719"/>
            <a:ext cx="1718740" cy="369332"/>
          </a:xfrm>
          <a:prstGeom prst="rect">
            <a:avLst/>
          </a:prstGeom>
          <a:noFill/>
        </p:spPr>
        <p:txBody>
          <a:bodyPr wrap="none" rtlCol="0">
            <a:spAutoFit/>
          </a:bodyPr>
          <a:lstStyle/>
          <a:p>
            <a:r>
              <a:rPr kumimoji="1" lang="ja-JP" altLang="en-US" dirty="0"/>
              <a:t>印刷を行います</a:t>
            </a:r>
          </a:p>
        </p:txBody>
      </p:sp>
      <p:sp>
        <p:nvSpPr>
          <p:cNvPr id="12" name="テキスト ボックス 11"/>
          <p:cNvSpPr txBox="1"/>
          <p:nvPr/>
        </p:nvSpPr>
        <p:spPr>
          <a:xfrm>
            <a:off x="2106386" y="5589370"/>
            <a:ext cx="6699270" cy="369332"/>
          </a:xfrm>
          <a:prstGeom prst="rect">
            <a:avLst/>
          </a:prstGeom>
          <a:noFill/>
        </p:spPr>
        <p:txBody>
          <a:bodyPr wrap="none" rtlCol="0">
            <a:spAutoFit/>
          </a:bodyPr>
          <a:lstStyle/>
          <a:p>
            <a:r>
              <a:rPr kumimoji="1" lang="en-US" altLang="ja-JP" dirty="0"/>
              <a:t>Word</a:t>
            </a:r>
            <a:r>
              <a:rPr kumimoji="1" lang="ja-JP" altLang="en-US" dirty="0"/>
              <a:t>の標準形式以外のファイル（</a:t>
            </a:r>
            <a:r>
              <a:rPr kumimoji="1" lang="en-US" altLang="ja-JP" dirty="0"/>
              <a:t>PDF</a:t>
            </a:r>
            <a:r>
              <a:rPr kumimoji="1" lang="ja-JP" altLang="en-US" dirty="0"/>
              <a:t>など）に変換して出力します。</a:t>
            </a:r>
          </a:p>
        </p:txBody>
      </p:sp>
      <p:cxnSp>
        <p:nvCxnSpPr>
          <p:cNvPr id="13" name="直線矢印コネクタ 12"/>
          <p:cNvCxnSpPr>
            <a:stCxn id="6" idx="1"/>
          </p:cNvCxnSpPr>
          <p:nvPr/>
        </p:nvCxnSpPr>
        <p:spPr>
          <a:xfrm flipH="1">
            <a:off x="1681843" y="1811812"/>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flipH="1">
            <a:off x="1734818" y="2510161"/>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直線矢印コネクタ 14"/>
          <p:cNvCxnSpPr/>
          <p:nvPr/>
        </p:nvCxnSpPr>
        <p:spPr>
          <a:xfrm flipH="1">
            <a:off x="1734817" y="2965292"/>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直線矢印コネクタ 15"/>
          <p:cNvCxnSpPr/>
          <p:nvPr/>
        </p:nvCxnSpPr>
        <p:spPr>
          <a:xfrm flipH="1">
            <a:off x="1756588" y="3829049"/>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線矢印コネクタ 16"/>
          <p:cNvCxnSpPr/>
          <p:nvPr/>
        </p:nvCxnSpPr>
        <p:spPr>
          <a:xfrm flipH="1">
            <a:off x="1756587" y="4299197"/>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線矢印コネクタ 17"/>
          <p:cNvCxnSpPr/>
          <p:nvPr/>
        </p:nvCxnSpPr>
        <p:spPr>
          <a:xfrm flipH="1">
            <a:off x="1723931" y="5078385"/>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直線矢印コネクタ 18"/>
          <p:cNvCxnSpPr/>
          <p:nvPr/>
        </p:nvCxnSpPr>
        <p:spPr>
          <a:xfrm flipH="1">
            <a:off x="1723931" y="5774036"/>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23</a:t>
            </a:fld>
            <a:endParaRPr kumimoji="1" lang="ja-JP" altLang="en-US"/>
          </a:p>
        </p:txBody>
      </p:sp>
    </p:spTree>
    <p:extLst>
      <p:ext uri="{BB962C8B-B14F-4D97-AF65-F5344CB8AC3E}">
        <p14:creationId xmlns:p14="http://schemas.microsoft.com/office/powerpoint/2010/main" val="254131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0679" y="481693"/>
            <a:ext cx="1048685"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5</a:t>
            </a:r>
            <a:r>
              <a:rPr kumimoji="1" lang="ja-JP" altLang="en-US" dirty="0"/>
              <a:t>）</a:t>
            </a:r>
          </a:p>
          <a:p>
            <a:r>
              <a:rPr kumimoji="1" lang="ja-JP" altLang="en-US" dirty="0"/>
              <a:t>開く</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79" y="1856940"/>
            <a:ext cx="6408975" cy="3764606"/>
          </a:xfrm>
          <a:prstGeom prst="rect">
            <a:avLst/>
          </a:prstGeom>
        </p:spPr>
      </p:pic>
      <p:sp>
        <p:nvSpPr>
          <p:cNvPr id="4" name="テキスト ボックス 3"/>
          <p:cNvSpPr txBox="1"/>
          <p:nvPr/>
        </p:nvSpPr>
        <p:spPr>
          <a:xfrm>
            <a:off x="2481942" y="1224643"/>
            <a:ext cx="2784022" cy="369332"/>
          </a:xfrm>
          <a:prstGeom prst="rect">
            <a:avLst/>
          </a:prstGeom>
          <a:noFill/>
        </p:spPr>
        <p:txBody>
          <a:bodyPr wrap="square" rtlCol="0">
            <a:spAutoFit/>
          </a:bodyPr>
          <a:lstStyle/>
          <a:p>
            <a:r>
              <a:rPr kumimoji="1" lang="ja-JP" altLang="en-US" dirty="0"/>
              <a:t>この</a:t>
            </a:r>
            <a:r>
              <a:rPr kumimoji="1" lang="en-US" altLang="ja-JP" dirty="0"/>
              <a:t>PC</a:t>
            </a:r>
            <a:r>
              <a:rPr kumimoji="1" lang="ja-JP" altLang="en-US" dirty="0"/>
              <a:t>を選択します</a:t>
            </a:r>
          </a:p>
        </p:txBody>
      </p:sp>
      <p:cxnSp>
        <p:nvCxnSpPr>
          <p:cNvPr id="6" name="直線矢印コネクタ 5"/>
          <p:cNvCxnSpPr/>
          <p:nvPr/>
        </p:nvCxnSpPr>
        <p:spPr>
          <a:xfrm flipH="1">
            <a:off x="3028950" y="1593975"/>
            <a:ext cx="628650" cy="154927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8" name="テキスト ボックス 7"/>
          <p:cNvSpPr txBox="1"/>
          <p:nvPr/>
        </p:nvSpPr>
        <p:spPr>
          <a:xfrm>
            <a:off x="5429248" y="1136188"/>
            <a:ext cx="4245429" cy="646331"/>
          </a:xfrm>
          <a:prstGeom prst="rect">
            <a:avLst/>
          </a:prstGeom>
          <a:noFill/>
        </p:spPr>
        <p:txBody>
          <a:bodyPr wrap="square" rtlCol="0">
            <a:spAutoFit/>
          </a:bodyPr>
          <a:lstStyle/>
          <a:p>
            <a:r>
              <a:rPr kumimoji="1" lang="ja-JP" altLang="en-US" dirty="0"/>
              <a:t>フォルダの場所は、ドキュメントまたはその中のサブフォルダを選択します</a:t>
            </a:r>
          </a:p>
        </p:txBody>
      </p:sp>
      <p:cxnSp>
        <p:nvCxnSpPr>
          <p:cNvPr id="9" name="直線矢印コネクタ 8"/>
          <p:cNvCxnSpPr/>
          <p:nvPr/>
        </p:nvCxnSpPr>
        <p:spPr>
          <a:xfrm flipV="1">
            <a:off x="2481942" y="4371505"/>
            <a:ext cx="0" cy="1449631"/>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1" name="テキスト ボックス 10"/>
          <p:cNvSpPr txBox="1"/>
          <p:nvPr/>
        </p:nvSpPr>
        <p:spPr>
          <a:xfrm>
            <a:off x="1828800" y="5884511"/>
            <a:ext cx="6653892" cy="369332"/>
          </a:xfrm>
          <a:prstGeom prst="rect">
            <a:avLst/>
          </a:prstGeom>
          <a:noFill/>
        </p:spPr>
        <p:txBody>
          <a:bodyPr wrap="square" rtlCol="0">
            <a:spAutoFit/>
          </a:bodyPr>
          <a:lstStyle/>
          <a:p>
            <a:r>
              <a:rPr kumimoji="1" lang="ja-JP" altLang="en-US" dirty="0"/>
              <a:t>参照を選択すると他のドライブやフォルダへのアクセスが可能です。</a:t>
            </a:r>
          </a:p>
        </p:txBody>
      </p:sp>
      <p:cxnSp>
        <p:nvCxnSpPr>
          <p:cNvPr id="12" name="直線矢印コネクタ 11"/>
          <p:cNvCxnSpPr/>
          <p:nvPr/>
        </p:nvCxnSpPr>
        <p:spPr>
          <a:xfrm flipH="1">
            <a:off x="6487886" y="1746374"/>
            <a:ext cx="918493" cy="917461"/>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1757058" y="520848"/>
            <a:ext cx="6178627" cy="369332"/>
          </a:xfrm>
          <a:prstGeom prst="rect">
            <a:avLst/>
          </a:prstGeom>
          <a:noFill/>
        </p:spPr>
        <p:txBody>
          <a:bodyPr wrap="square" rtlCol="0">
            <a:spAutoFit/>
          </a:bodyPr>
          <a:lstStyle/>
          <a:p>
            <a:r>
              <a:rPr kumimoji="1" lang="ja-JP" altLang="en-US" dirty="0"/>
              <a:t>基本的に、デザインや色以外は、</a:t>
            </a:r>
            <a:r>
              <a:rPr kumimoji="1" lang="en-US" altLang="ja-JP" dirty="0"/>
              <a:t>Word</a:t>
            </a:r>
            <a:r>
              <a:rPr kumimoji="1" lang="ja-JP" altLang="en-US" dirty="0"/>
              <a:t> </a:t>
            </a:r>
            <a:r>
              <a:rPr kumimoji="1" lang="en-US" altLang="ja-JP" dirty="0"/>
              <a:t>2010</a:t>
            </a:r>
            <a:r>
              <a:rPr kumimoji="1" lang="ja-JP" altLang="en-US" dirty="0"/>
              <a:t> とほぼ同一です。</a:t>
            </a:r>
          </a:p>
        </p:txBody>
      </p:sp>
      <p:sp>
        <p:nvSpPr>
          <p:cNvPr id="17" name="テキスト ボックス 16"/>
          <p:cNvSpPr txBox="1"/>
          <p:nvPr/>
        </p:nvSpPr>
        <p:spPr>
          <a:xfrm>
            <a:off x="7199972" y="3078120"/>
            <a:ext cx="4475905" cy="646331"/>
          </a:xfrm>
          <a:prstGeom prst="rect">
            <a:avLst/>
          </a:prstGeom>
          <a:noFill/>
        </p:spPr>
        <p:txBody>
          <a:bodyPr wrap="none" rtlCol="0">
            <a:spAutoFit/>
          </a:bodyPr>
          <a:lstStyle/>
          <a:p>
            <a:r>
              <a:rPr kumimoji="1" lang="ja-JP" altLang="en-US" dirty="0"/>
              <a:t>ドキュメントの左の↑をクリックすると</a:t>
            </a:r>
          </a:p>
          <a:p>
            <a:r>
              <a:rPr kumimoji="1" lang="ja-JP" altLang="en-US" dirty="0"/>
              <a:t>次ページのように他の場所が表示されます。</a:t>
            </a:r>
          </a:p>
        </p:txBody>
      </p:sp>
      <p:cxnSp>
        <p:nvCxnSpPr>
          <p:cNvPr id="18" name="直線矢印コネクタ 17"/>
          <p:cNvCxnSpPr/>
          <p:nvPr/>
        </p:nvCxnSpPr>
        <p:spPr>
          <a:xfrm flipH="1" flipV="1">
            <a:off x="5325583" y="2802644"/>
            <a:ext cx="1874389" cy="55095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24</a:t>
            </a:fld>
            <a:endParaRPr kumimoji="1" lang="ja-JP" altLang="en-US"/>
          </a:p>
        </p:txBody>
      </p:sp>
    </p:spTree>
    <p:extLst>
      <p:ext uri="{BB962C8B-B14F-4D97-AF65-F5344CB8AC3E}">
        <p14:creationId xmlns:p14="http://schemas.microsoft.com/office/powerpoint/2010/main" val="72833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6814" y="465364"/>
            <a:ext cx="1208985"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5</a:t>
            </a:r>
            <a:r>
              <a:rPr kumimoji="1" lang="ja-JP" altLang="en-US" dirty="0"/>
              <a:t>）</a:t>
            </a:r>
          </a:p>
          <a:p>
            <a:r>
              <a:rPr kumimoji="1" lang="ja-JP" altLang="en-US" dirty="0"/>
              <a:t>開く（続き）</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78" y="1248388"/>
            <a:ext cx="6012701" cy="4671465"/>
          </a:xfrm>
          <a:prstGeom prst="rect">
            <a:avLst/>
          </a:prstGeom>
        </p:spPr>
      </p:pic>
      <p:sp>
        <p:nvSpPr>
          <p:cNvPr id="4" name="テキスト ボックス 3"/>
          <p:cNvSpPr txBox="1"/>
          <p:nvPr/>
        </p:nvSpPr>
        <p:spPr>
          <a:xfrm>
            <a:off x="7160079" y="3143250"/>
            <a:ext cx="3634328" cy="646331"/>
          </a:xfrm>
          <a:prstGeom prst="rect">
            <a:avLst/>
          </a:prstGeom>
          <a:noFill/>
        </p:spPr>
        <p:txBody>
          <a:bodyPr wrap="none" rtlCol="0">
            <a:spAutoFit/>
          </a:bodyPr>
          <a:lstStyle/>
          <a:p>
            <a:r>
              <a:rPr kumimoji="1" lang="ja-JP" altLang="en-US" dirty="0"/>
              <a:t>ドキュメントを選択すると前ページの</a:t>
            </a:r>
          </a:p>
          <a:p>
            <a:r>
              <a:rPr kumimoji="1" lang="ja-JP" altLang="en-US" dirty="0"/>
              <a:t>画面に戻ります。</a:t>
            </a:r>
          </a:p>
        </p:txBody>
      </p:sp>
      <p:cxnSp>
        <p:nvCxnSpPr>
          <p:cNvPr id="5" name="直線矢印コネクタ 4"/>
          <p:cNvCxnSpPr/>
          <p:nvPr/>
        </p:nvCxnSpPr>
        <p:spPr>
          <a:xfrm flipH="1">
            <a:off x="6718379" y="3363026"/>
            <a:ext cx="424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スライド番号プレースホルダー 5"/>
          <p:cNvSpPr>
            <a:spLocks noGrp="1"/>
          </p:cNvSpPr>
          <p:nvPr>
            <p:ph type="sldNum" sz="quarter" idx="12"/>
          </p:nvPr>
        </p:nvSpPr>
        <p:spPr/>
        <p:txBody>
          <a:bodyPr/>
          <a:lstStyle/>
          <a:p>
            <a:fld id="{4B293558-1A3E-4DE9-8BAC-E7E9A8F8DB1D}" type="slidenum">
              <a:rPr kumimoji="1" lang="ja-JP" altLang="en-US" smtClean="0"/>
              <a:t>25</a:t>
            </a:fld>
            <a:endParaRPr kumimoji="1" lang="ja-JP" altLang="en-US"/>
          </a:p>
        </p:txBody>
      </p:sp>
    </p:spTree>
    <p:extLst>
      <p:ext uri="{BB962C8B-B14F-4D97-AF65-F5344CB8AC3E}">
        <p14:creationId xmlns:p14="http://schemas.microsoft.com/office/powerpoint/2010/main" val="272273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157" y="509056"/>
            <a:ext cx="9732151" cy="923330"/>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6</a:t>
            </a:r>
            <a:r>
              <a:rPr kumimoji="1" lang="ja-JP" altLang="en-US" dirty="0"/>
              <a:t>）</a:t>
            </a:r>
          </a:p>
          <a:p>
            <a:r>
              <a:rPr kumimoji="1" lang="ja-JP" altLang="en-US" dirty="0"/>
              <a:t>名前を付けて保存</a:t>
            </a:r>
          </a:p>
          <a:p>
            <a:r>
              <a:rPr lang="ja-JP" altLang="en-US" dirty="0"/>
              <a:t>既存の名前で別の場所に保存、同じ名前で別の場所に保存、違う名前に変えて同じ場所に保存</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57" y="1434572"/>
            <a:ext cx="6195597" cy="3825572"/>
          </a:xfrm>
          <a:prstGeom prst="rect">
            <a:avLst/>
          </a:prstGeom>
        </p:spPr>
      </p:pic>
      <p:sp>
        <p:nvSpPr>
          <p:cNvPr id="4" name="テキスト ボックス 3"/>
          <p:cNvSpPr txBox="1"/>
          <p:nvPr/>
        </p:nvSpPr>
        <p:spPr>
          <a:xfrm>
            <a:off x="6931478" y="2090057"/>
            <a:ext cx="4265911" cy="923330"/>
          </a:xfrm>
          <a:prstGeom prst="rect">
            <a:avLst/>
          </a:prstGeom>
          <a:noFill/>
        </p:spPr>
        <p:txBody>
          <a:bodyPr wrap="none" rtlCol="0">
            <a:spAutoFit/>
          </a:bodyPr>
          <a:lstStyle/>
          <a:p>
            <a:r>
              <a:rPr kumimoji="1" lang="ja-JP" altLang="en-US" dirty="0"/>
              <a:t>ドキュメントを選択します。</a:t>
            </a:r>
          </a:p>
          <a:p>
            <a:r>
              <a:rPr kumimoji="1" lang="ja-JP" altLang="en-US" dirty="0"/>
              <a:t>特別な理由がない限り、ドキュメントまたは</a:t>
            </a:r>
          </a:p>
          <a:p>
            <a:r>
              <a:rPr kumimoji="1" lang="ja-JP" altLang="en-US" dirty="0"/>
              <a:t>そのサブフォルダに保存してください。</a:t>
            </a:r>
          </a:p>
        </p:txBody>
      </p:sp>
      <p:cxnSp>
        <p:nvCxnSpPr>
          <p:cNvPr id="6" name="直線矢印コネクタ 5"/>
          <p:cNvCxnSpPr/>
          <p:nvPr/>
        </p:nvCxnSpPr>
        <p:spPr>
          <a:xfrm flipH="1">
            <a:off x="6572250" y="2294164"/>
            <a:ext cx="359228" cy="8980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2163537" y="5427899"/>
            <a:ext cx="6653892" cy="923330"/>
          </a:xfrm>
          <a:prstGeom prst="rect">
            <a:avLst/>
          </a:prstGeom>
          <a:noFill/>
        </p:spPr>
        <p:txBody>
          <a:bodyPr wrap="square" rtlCol="0">
            <a:spAutoFit/>
          </a:bodyPr>
          <a:lstStyle/>
          <a:p>
            <a:r>
              <a:rPr kumimoji="1" lang="ja-JP" altLang="en-US" dirty="0"/>
              <a:t>参照を選択すると他のドライブやフォルダへのアクセスが可能です。</a:t>
            </a:r>
          </a:p>
          <a:p>
            <a:r>
              <a:rPr kumimoji="1" lang="ja-JP" altLang="en-US" dirty="0"/>
              <a:t>ドキュメント、デスクトップ以外の例えば、</a:t>
            </a:r>
            <a:r>
              <a:rPr kumimoji="1" lang="en-US" altLang="ja-JP" dirty="0"/>
              <a:t>USB</a:t>
            </a:r>
            <a:r>
              <a:rPr kumimoji="1" lang="ja-JP" altLang="en-US" dirty="0"/>
              <a:t>メモリー等の他のドライブにファイルを保存したい場合にのみ利用します。</a:t>
            </a:r>
          </a:p>
        </p:txBody>
      </p:sp>
      <p:cxnSp>
        <p:nvCxnSpPr>
          <p:cNvPr id="8" name="直線矢印コネクタ 7"/>
          <p:cNvCxnSpPr/>
          <p:nvPr/>
        </p:nvCxnSpPr>
        <p:spPr>
          <a:xfrm flipV="1">
            <a:off x="2452254" y="4223197"/>
            <a:ext cx="0" cy="120470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5" name="テキスト ボックス 4"/>
          <p:cNvSpPr txBox="1"/>
          <p:nvPr/>
        </p:nvSpPr>
        <p:spPr>
          <a:xfrm>
            <a:off x="6931478" y="3299867"/>
            <a:ext cx="4838184" cy="1200329"/>
          </a:xfrm>
          <a:prstGeom prst="rect">
            <a:avLst/>
          </a:prstGeom>
          <a:noFill/>
        </p:spPr>
        <p:txBody>
          <a:bodyPr wrap="none" rtlCol="0">
            <a:spAutoFit/>
          </a:bodyPr>
          <a:lstStyle/>
          <a:p>
            <a:r>
              <a:rPr kumimoji="1" lang="ja-JP" altLang="en-US" dirty="0">
                <a:solidFill>
                  <a:srgbClr val="FF0000"/>
                </a:solidFill>
              </a:rPr>
              <a:t>ドキュメント（サブフォルダを含む）とデスクトップ</a:t>
            </a:r>
          </a:p>
          <a:p>
            <a:r>
              <a:rPr kumimoji="1" lang="ja-JP" altLang="en-US" dirty="0">
                <a:solidFill>
                  <a:srgbClr val="FF0000"/>
                </a:solidFill>
              </a:rPr>
              <a:t>以外の場所に保存されたファイルは、バックアッ</a:t>
            </a:r>
          </a:p>
          <a:p>
            <a:r>
              <a:rPr kumimoji="1" lang="ja-JP" altLang="en-US" dirty="0">
                <a:solidFill>
                  <a:srgbClr val="FF0000"/>
                </a:solidFill>
              </a:rPr>
              <a:t>プの対象になりません。（バッチファイル等でバッ</a:t>
            </a:r>
          </a:p>
          <a:p>
            <a:r>
              <a:rPr kumimoji="1" lang="ja-JP" altLang="en-US" dirty="0">
                <a:solidFill>
                  <a:srgbClr val="FF0000"/>
                </a:solidFill>
              </a:rPr>
              <a:t>クアップを行う場合の例です）</a:t>
            </a:r>
          </a:p>
        </p:txBody>
      </p:sp>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26</a:t>
            </a:fld>
            <a:endParaRPr kumimoji="1" lang="ja-JP" altLang="en-US"/>
          </a:p>
        </p:txBody>
      </p:sp>
    </p:spTree>
    <p:extLst>
      <p:ext uri="{BB962C8B-B14F-4D97-AF65-F5344CB8AC3E}">
        <p14:creationId xmlns:p14="http://schemas.microsoft.com/office/powerpoint/2010/main" val="266957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21" y="1193267"/>
            <a:ext cx="2245179" cy="1681844"/>
          </a:xfrm>
          <a:prstGeom prst="rect">
            <a:avLst/>
          </a:prstGeom>
        </p:spPr>
      </p:pic>
      <p:sp>
        <p:nvSpPr>
          <p:cNvPr id="3" name="テキスト ボックス 2"/>
          <p:cNvSpPr txBox="1"/>
          <p:nvPr/>
        </p:nvSpPr>
        <p:spPr>
          <a:xfrm>
            <a:off x="616555" y="498021"/>
            <a:ext cx="4847802"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6</a:t>
            </a:r>
            <a:r>
              <a:rPr kumimoji="1" lang="ja-JP" altLang="en-US" dirty="0"/>
              <a:t>）</a:t>
            </a:r>
          </a:p>
          <a:p>
            <a:r>
              <a:rPr kumimoji="1" lang="ja-JP" altLang="en-US" dirty="0"/>
              <a:t>名前を付けて保存（続き）とバックアップについて</a:t>
            </a:r>
          </a:p>
        </p:txBody>
      </p:sp>
      <p:sp>
        <p:nvSpPr>
          <p:cNvPr id="4" name="テキスト ボックス 3"/>
          <p:cNvSpPr txBox="1"/>
          <p:nvPr/>
        </p:nvSpPr>
        <p:spPr>
          <a:xfrm>
            <a:off x="3170869" y="1213375"/>
            <a:ext cx="808768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基本的に、デザインや色以外は、</a:t>
            </a:r>
            <a:r>
              <a:rPr kumimoji="1" lang="en-US" altLang="ja-JP" dirty="0"/>
              <a:t>Word</a:t>
            </a:r>
            <a:r>
              <a:rPr kumimoji="1" lang="ja-JP" altLang="en-US" dirty="0"/>
              <a:t> </a:t>
            </a:r>
            <a:r>
              <a:rPr kumimoji="1" lang="en-US" altLang="ja-JP" dirty="0"/>
              <a:t>2010</a:t>
            </a:r>
            <a:r>
              <a:rPr kumimoji="1" lang="ja-JP" altLang="en-US" dirty="0"/>
              <a:t> とほぼ同一です。</a:t>
            </a:r>
          </a:p>
          <a:p>
            <a:endParaRPr kumimoji="1" lang="ja-JP" altLang="en-US" dirty="0"/>
          </a:p>
          <a:p>
            <a:r>
              <a:rPr kumimoji="1" lang="ja-JP" altLang="en-US" dirty="0"/>
              <a:t>ファイル名、フォルダ名に使えない文字は、半角の </a:t>
            </a:r>
            <a:r>
              <a:rPr kumimoji="1" lang="en-US" altLang="ja-JP" dirty="0"/>
              <a:t>\</a:t>
            </a:r>
            <a:r>
              <a:rPr kumimoji="1" lang="ja-JP" altLang="en-US" dirty="0"/>
              <a:t>　</a:t>
            </a:r>
            <a:r>
              <a:rPr kumimoji="1" lang="en-US" altLang="ja-JP" dirty="0"/>
              <a:t>/</a:t>
            </a:r>
            <a:r>
              <a:rPr kumimoji="1" lang="ja-JP" altLang="en-US" dirty="0"/>
              <a:t>　</a:t>
            </a:r>
            <a:r>
              <a:rPr kumimoji="1" lang="en-US" altLang="ja-JP" dirty="0"/>
              <a:t>:</a:t>
            </a:r>
            <a:r>
              <a:rPr kumimoji="1" lang="ja-JP" altLang="en-US" dirty="0"/>
              <a:t>　</a:t>
            </a:r>
            <a:r>
              <a:rPr kumimoji="1" lang="en-US" altLang="ja-JP" dirty="0"/>
              <a:t>;</a:t>
            </a:r>
            <a:r>
              <a:rPr kumimoji="1" lang="ja-JP" altLang="en-US" dirty="0"/>
              <a:t>　*　</a:t>
            </a:r>
            <a:r>
              <a:rPr kumimoji="1" lang="en-US" altLang="ja-JP" dirty="0"/>
              <a:t>?</a:t>
            </a:r>
            <a:r>
              <a:rPr kumimoji="1" lang="ja-JP" altLang="en-US" dirty="0"/>
              <a:t>　</a:t>
            </a:r>
            <a:r>
              <a:rPr kumimoji="1" lang="en-US" altLang="ja-JP" dirty="0"/>
              <a:t>“</a:t>
            </a:r>
            <a:r>
              <a:rPr kumimoji="1" lang="ja-JP" altLang="en-US" dirty="0"/>
              <a:t>　</a:t>
            </a:r>
            <a:r>
              <a:rPr kumimoji="1" lang="en-US" altLang="ja-JP" dirty="0"/>
              <a:t>&lt;</a:t>
            </a:r>
            <a:r>
              <a:rPr kumimoji="1" lang="ja-JP" altLang="en-US" dirty="0"/>
              <a:t>　</a:t>
            </a:r>
            <a:r>
              <a:rPr kumimoji="1" lang="en-US" altLang="ja-JP" dirty="0"/>
              <a:t>&gt;</a:t>
            </a:r>
            <a:r>
              <a:rPr kumimoji="1" lang="ja-JP" altLang="en-US" dirty="0"/>
              <a:t>　</a:t>
            </a:r>
            <a:r>
              <a:rPr kumimoji="1" lang="en-US" altLang="ja-JP" dirty="0"/>
              <a:t>|</a:t>
            </a:r>
            <a:endParaRPr kumimoji="1" lang="ja-JP" altLang="en-US" dirty="0"/>
          </a:p>
          <a:p>
            <a:r>
              <a:rPr kumimoji="1" lang="ja-JP" altLang="en-US" dirty="0"/>
              <a:t>ですが、これらの全角文字やスペース、ピリオドなどの記号も避けてください。</a:t>
            </a:r>
            <a:endParaRPr lang="ja-JP" altLang="en-US" dirty="0"/>
          </a:p>
        </p:txBody>
      </p:sp>
      <p:sp>
        <p:nvSpPr>
          <p:cNvPr id="5" name="テキスト ボックス 4"/>
          <p:cNvSpPr txBox="1"/>
          <p:nvPr/>
        </p:nvSpPr>
        <p:spPr>
          <a:xfrm>
            <a:off x="616555" y="3152626"/>
            <a:ext cx="10584949" cy="3139321"/>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dirty="0"/>
              <a:t>ドキュメント等のファイルを失わないために本</a:t>
            </a:r>
            <a:r>
              <a:rPr kumimoji="1" lang="en-US" altLang="ja-JP" dirty="0"/>
              <a:t>PC</a:t>
            </a:r>
            <a:r>
              <a:rPr kumimoji="1" lang="ja-JP" altLang="en-US" dirty="0"/>
              <a:t>では、</a:t>
            </a:r>
            <a:r>
              <a:rPr kumimoji="1" lang="en-US" altLang="ja-JP" dirty="0"/>
              <a:t>2</a:t>
            </a:r>
            <a:r>
              <a:rPr kumimoji="1" lang="ja-JP" altLang="en-US" dirty="0"/>
              <a:t>種類のバックアップが行われています。</a:t>
            </a:r>
          </a:p>
          <a:p>
            <a:r>
              <a:rPr kumimoji="1" lang="ja-JP" altLang="en-US" dirty="0"/>
              <a:t>一つは、前述のようにサインイン時に行われる外付け</a:t>
            </a:r>
            <a:r>
              <a:rPr kumimoji="1" lang="en-US" altLang="ja-JP" dirty="0"/>
              <a:t>HD</a:t>
            </a:r>
            <a:r>
              <a:rPr kumimoji="1" lang="ja-JP" altLang="en-US" dirty="0" err="1"/>
              <a:t>への</a:t>
            </a:r>
            <a:r>
              <a:rPr kumimoji="1" lang="ja-JP" altLang="en-US" dirty="0"/>
              <a:t>バックアップです。</a:t>
            </a:r>
          </a:p>
          <a:p>
            <a:r>
              <a:rPr kumimoji="1" lang="ja-JP" altLang="en-US" dirty="0"/>
              <a:t>対象は、ドキュメント、ピクチャ、デスクトップ、パブリック、メールフォルダです。</a:t>
            </a:r>
          </a:p>
          <a:p>
            <a:r>
              <a:rPr kumimoji="1" lang="ja-JP" altLang="en-US" dirty="0"/>
              <a:t>バックアップは、メール以外は、追加、ただし、同名ファイルは、時刻の新しいもので上書きです。</a:t>
            </a:r>
          </a:p>
          <a:p>
            <a:r>
              <a:rPr kumimoji="1" lang="ja-JP" altLang="en-US" dirty="0"/>
              <a:t>バックアップ先は、外付け</a:t>
            </a:r>
            <a:r>
              <a:rPr kumimoji="1" lang="en-US" altLang="ja-JP" dirty="0"/>
              <a:t>HD</a:t>
            </a:r>
            <a:r>
              <a:rPr kumimoji="1" lang="ja-JP" altLang="en-US" dirty="0"/>
              <a:t>のフォルダです。（バッチファイルでバックアップを行う場合の例です）</a:t>
            </a:r>
          </a:p>
          <a:p>
            <a:endParaRPr kumimoji="1" lang="ja-JP" altLang="en-US" dirty="0"/>
          </a:p>
          <a:p>
            <a:r>
              <a:rPr kumimoji="1" lang="ja-JP" altLang="en-US" dirty="0"/>
              <a:t>もう一つは、</a:t>
            </a:r>
            <a:r>
              <a:rPr kumimoji="1" lang="en-US" altLang="ja-JP" dirty="0"/>
              <a:t>Windows</a:t>
            </a:r>
            <a:r>
              <a:rPr kumimoji="1" lang="ja-JP" altLang="en-US" dirty="0"/>
              <a:t> </a:t>
            </a:r>
            <a:r>
              <a:rPr kumimoji="1" lang="en-US" altLang="ja-JP" dirty="0"/>
              <a:t>10</a:t>
            </a:r>
            <a:r>
              <a:rPr kumimoji="1" lang="ja-JP" altLang="en-US" dirty="0"/>
              <a:t> の新機能である「ファイル履歴」を利用して外付け</a:t>
            </a:r>
            <a:r>
              <a:rPr kumimoji="1" lang="en-US" altLang="ja-JP" dirty="0"/>
              <a:t>HD</a:t>
            </a:r>
            <a:r>
              <a:rPr kumimoji="1" lang="ja-JP" altLang="en-US" dirty="0"/>
              <a:t>に行われるバックアップです。</a:t>
            </a:r>
          </a:p>
          <a:p>
            <a:r>
              <a:rPr kumimoji="1" lang="ja-JP" altLang="en-US" dirty="0"/>
              <a:t>現在の対象は、ドキュメント、ピクチャ、デスクトップ、ダウンロードです。</a:t>
            </a:r>
          </a:p>
          <a:p>
            <a:r>
              <a:rPr lang="ja-JP" altLang="en-US" dirty="0"/>
              <a:t>「ファイル履歴」を使ったバックアップは、</a:t>
            </a:r>
            <a:r>
              <a:rPr lang="en-US" altLang="ja-JP" dirty="0"/>
              <a:t>PC</a:t>
            </a:r>
            <a:r>
              <a:rPr lang="ja-JP" altLang="en-US" dirty="0"/>
              <a:t>稼働時、○時間おきに時系列的に継続して保存されます。</a:t>
            </a:r>
          </a:p>
          <a:p>
            <a:r>
              <a:rPr lang="ja-JP" altLang="en-US" dirty="0"/>
              <a:t>同一の場所の同名のファイルでも過去の時点にさかのぼって復活させることができるメリットがあります。</a:t>
            </a:r>
          </a:p>
          <a:p>
            <a:r>
              <a:rPr kumimoji="1" lang="ja-JP" altLang="en-US" dirty="0"/>
              <a:t>しかし、次ページ以降の「</a:t>
            </a:r>
            <a:r>
              <a:rPr kumimoji="1" lang="ja-JP" altLang="en-US" dirty="0">
                <a:solidFill>
                  <a:srgbClr val="FF0000"/>
                </a:solidFill>
              </a:rPr>
              <a:t>疑似同名</a:t>
            </a:r>
            <a:r>
              <a:rPr kumimoji="1" lang="ja-JP" altLang="en-US" dirty="0"/>
              <a:t>」問題に注意する必要があります。</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052" y="2695497"/>
            <a:ext cx="2322561" cy="2322561"/>
          </a:xfrm>
          <a:prstGeom prst="rect">
            <a:avLst/>
          </a:prstGeom>
        </p:spPr>
      </p:pic>
      <p:sp>
        <p:nvSpPr>
          <p:cNvPr id="7" name="スライド番号プレースホルダー 6"/>
          <p:cNvSpPr>
            <a:spLocks noGrp="1"/>
          </p:cNvSpPr>
          <p:nvPr>
            <p:ph type="sldNum" sz="quarter" idx="12"/>
          </p:nvPr>
        </p:nvSpPr>
        <p:spPr/>
        <p:txBody>
          <a:bodyPr/>
          <a:lstStyle/>
          <a:p>
            <a:fld id="{4B293558-1A3E-4DE9-8BAC-E7E9A8F8DB1D}" type="slidenum">
              <a:rPr kumimoji="1" lang="ja-JP" altLang="en-US" smtClean="0"/>
              <a:t>27</a:t>
            </a:fld>
            <a:endParaRPr kumimoji="1" lang="ja-JP" altLang="en-US"/>
          </a:p>
        </p:txBody>
      </p:sp>
    </p:spTree>
    <p:extLst>
      <p:ext uri="{BB962C8B-B14F-4D97-AF65-F5344CB8AC3E}">
        <p14:creationId xmlns:p14="http://schemas.microsoft.com/office/powerpoint/2010/main" val="78085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8407" y="4258143"/>
            <a:ext cx="2013795" cy="2013795"/>
          </a:xfrm>
          <a:prstGeom prst="rect">
            <a:avLst/>
          </a:prstGeom>
        </p:spPr>
      </p:pic>
      <p:sp>
        <p:nvSpPr>
          <p:cNvPr id="2" name="テキスト ボックス 1"/>
          <p:cNvSpPr txBox="1"/>
          <p:nvPr/>
        </p:nvSpPr>
        <p:spPr>
          <a:xfrm>
            <a:off x="481693" y="440871"/>
            <a:ext cx="2438488" cy="369332"/>
          </a:xfrm>
          <a:prstGeom prst="rect">
            <a:avLst/>
          </a:prstGeom>
          <a:noFill/>
        </p:spPr>
        <p:txBody>
          <a:bodyPr wrap="none" rtlCol="0">
            <a:spAutoFit/>
          </a:bodyPr>
          <a:lstStyle/>
          <a:p>
            <a:r>
              <a:rPr lang="ja-JP" altLang="en-US" dirty="0"/>
              <a:t>「</a:t>
            </a:r>
            <a:r>
              <a:rPr lang="ja-JP" altLang="en-US" dirty="0">
                <a:solidFill>
                  <a:srgbClr val="FF0000"/>
                </a:solidFill>
              </a:rPr>
              <a:t>疑似同名</a:t>
            </a:r>
            <a:r>
              <a:rPr lang="ja-JP" altLang="en-US" dirty="0"/>
              <a:t>」問題とは？</a:t>
            </a:r>
            <a:endParaRPr kumimoji="1" lang="ja-JP" altLang="en-US" dirty="0">
              <a:solidFill>
                <a:srgbClr val="FF0000"/>
              </a:solidFill>
            </a:endParaRPr>
          </a:p>
        </p:txBody>
      </p:sp>
      <p:sp>
        <p:nvSpPr>
          <p:cNvPr id="5" name="テキスト ボックス 4"/>
          <p:cNvSpPr txBox="1"/>
          <p:nvPr/>
        </p:nvSpPr>
        <p:spPr>
          <a:xfrm>
            <a:off x="481693" y="813087"/>
            <a:ext cx="984612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疑似同名があると、「ファイル履歴」という前述のバックアップ機能が当該ファイルを含むフォルダ</a:t>
            </a:r>
          </a:p>
          <a:p>
            <a:r>
              <a:rPr lang="ja-JP" altLang="en-US" dirty="0"/>
              <a:t>（またはサブフォルダ）全体で停止したままになります。困ったことに表立った警告が表示されません。</a:t>
            </a:r>
          </a:p>
          <a:p>
            <a:r>
              <a:rPr lang="ja-JP" altLang="en-US" dirty="0"/>
              <a:t>ただし、イベントビューアーには、エラー記録が残ります。</a:t>
            </a:r>
            <a:endParaRPr kumimoji="1" lang="ja-JP" altLang="en-US" dirty="0"/>
          </a:p>
        </p:txBody>
      </p:sp>
      <p:sp>
        <p:nvSpPr>
          <p:cNvPr id="8" name="テキスト ボックス 7"/>
          <p:cNvSpPr txBox="1"/>
          <p:nvPr/>
        </p:nvSpPr>
        <p:spPr>
          <a:xfrm>
            <a:off x="481693" y="1799139"/>
            <a:ext cx="10482794" cy="4247317"/>
          </a:xfrm>
          <a:prstGeom prst="rect">
            <a:avLst/>
          </a:prstGeom>
          <a:noFill/>
        </p:spPr>
        <p:txBody>
          <a:bodyPr wrap="square" rtlCol="0">
            <a:spAutoFit/>
          </a:bodyPr>
          <a:lstStyle/>
          <a:p>
            <a:r>
              <a:rPr kumimoji="1" lang="ja-JP" altLang="en-US" dirty="0"/>
              <a:t>「</a:t>
            </a:r>
            <a:r>
              <a:rPr kumimoji="1" lang="ja-JP" altLang="en-US" dirty="0">
                <a:solidFill>
                  <a:srgbClr val="FF0000"/>
                </a:solidFill>
              </a:rPr>
              <a:t>疑似同名</a:t>
            </a:r>
            <a:r>
              <a:rPr kumimoji="1" lang="ja-JP" altLang="en-US" dirty="0"/>
              <a:t>」と見なされるのは、次のようなファイル名です。</a:t>
            </a:r>
          </a:p>
          <a:p>
            <a:r>
              <a:rPr kumimoji="1" lang="ja-JP" altLang="en-US" dirty="0"/>
              <a:t>例</a:t>
            </a:r>
            <a:r>
              <a:rPr kumimoji="1" lang="en-US" altLang="ja-JP" dirty="0"/>
              <a:t>1</a:t>
            </a:r>
            <a:r>
              <a:rPr kumimoji="1" lang="ja-JP" altLang="en-US" dirty="0"/>
              <a:t>：「枕草子</a:t>
            </a:r>
            <a:r>
              <a:rPr kumimoji="1" lang="en-US" altLang="ja-JP" dirty="0">
                <a:solidFill>
                  <a:srgbClr val="0070C0"/>
                </a:solidFill>
              </a:rPr>
              <a:t>2019</a:t>
            </a:r>
            <a:r>
              <a:rPr kumimoji="1" lang="ja-JP" altLang="en-US" dirty="0"/>
              <a:t>年</a:t>
            </a:r>
            <a:r>
              <a:rPr kumimoji="1" lang="en-US" altLang="ja-JP" dirty="0">
                <a:solidFill>
                  <a:srgbClr val="0070C0"/>
                </a:solidFill>
              </a:rPr>
              <a:t>12</a:t>
            </a:r>
            <a:r>
              <a:rPr kumimoji="1" lang="ja-JP" altLang="en-US" dirty="0"/>
              <a:t>月」、「枕草子</a:t>
            </a:r>
            <a:r>
              <a:rPr kumimoji="1" lang="ja-JP" altLang="en-US" dirty="0">
                <a:solidFill>
                  <a:srgbClr val="FF0000"/>
                </a:solidFill>
              </a:rPr>
              <a:t>２０１９</a:t>
            </a:r>
            <a:r>
              <a:rPr kumimoji="1" lang="ja-JP" altLang="en-US" dirty="0"/>
              <a:t>年</a:t>
            </a:r>
            <a:r>
              <a:rPr kumimoji="1" lang="ja-JP" altLang="en-US" dirty="0">
                <a:solidFill>
                  <a:srgbClr val="FF0000"/>
                </a:solidFill>
              </a:rPr>
              <a:t>１２</a:t>
            </a:r>
            <a:r>
              <a:rPr kumimoji="1" lang="ja-JP" altLang="en-US" dirty="0"/>
              <a:t>月」、「枕草子</a:t>
            </a:r>
            <a:r>
              <a:rPr kumimoji="1" lang="en-US" altLang="ja-JP" dirty="0">
                <a:solidFill>
                  <a:srgbClr val="0070C0"/>
                </a:solidFill>
              </a:rPr>
              <a:t>2019</a:t>
            </a:r>
            <a:r>
              <a:rPr kumimoji="1" lang="ja-JP" altLang="en-US" dirty="0"/>
              <a:t>年</a:t>
            </a:r>
            <a:r>
              <a:rPr kumimoji="1" lang="ja-JP" altLang="en-US" dirty="0">
                <a:solidFill>
                  <a:srgbClr val="FF0000"/>
                </a:solidFill>
              </a:rPr>
              <a:t>１２</a:t>
            </a:r>
            <a:r>
              <a:rPr kumimoji="1" lang="ja-JP" altLang="en-US" dirty="0"/>
              <a:t>月」、「枕草子</a:t>
            </a:r>
            <a:r>
              <a:rPr kumimoji="1" lang="ja-JP" altLang="en-US" dirty="0">
                <a:solidFill>
                  <a:srgbClr val="FF0000"/>
                </a:solidFill>
              </a:rPr>
              <a:t>２０１９</a:t>
            </a:r>
            <a:r>
              <a:rPr kumimoji="1" lang="ja-JP" altLang="en-US" dirty="0"/>
              <a:t>年</a:t>
            </a:r>
            <a:r>
              <a:rPr kumimoji="1" lang="en-US" altLang="ja-JP" dirty="0">
                <a:solidFill>
                  <a:srgbClr val="0070C0"/>
                </a:solidFill>
              </a:rPr>
              <a:t>12</a:t>
            </a:r>
            <a:r>
              <a:rPr kumimoji="1" lang="ja-JP" altLang="en-US" dirty="0"/>
              <a:t>月」など。</a:t>
            </a:r>
          </a:p>
          <a:p>
            <a:r>
              <a:rPr kumimoji="1" lang="ja-JP" altLang="en-US" dirty="0"/>
              <a:t>　ファイル履歴が数字の</a:t>
            </a:r>
            <a:r>
              <a:rPr lang="ja-JP" altLang="en-US" dirty="0">
                <a:solidFill>
                  <a:srgbClr val="FF0000"/>
                </a:solidFill>
              </a:rPr>
              <a:t>全角</a:t>
            </a:r>
            <a:r>
              <a:rPr lang="ja-JP" altLang="en-US" dirty="0"/>
              <a:t>と</a:t>
            </a:r>
            <a:r>
              <a:rPr lang="ja-JP" altLang="en-US" dirty="0">
                <a:solidFill>
                  <a:srgbClr val="0070C0"/>
                </a:solidFill>
              </a:rPr>
              <a:t>半角</a:t>
            </a:r>
            <a:r>
              <a:rPr lang="ja-JP" altLang="en-US" dirty="0"/>
              <a:t>を区別しないため「</a:t>
            </a:r>
            <a:r>
              <a:rPr lang="ja-JP" altLang="en-US" dirty="0">
                <a:solidFill>
                  <a:srgbClr val="FF0000"/>
                </a:solidFill>
              </a:rPr>
              <a:t>疑似</a:t>
            </a:r>
            <a:r>
              <a:rPr kumimoji="1" lang="ja-JP" altLang="en-US" dirty="0">
                <a:solidFill>
                  <a:srgbClr val="FF0000"/>
                </a:solidFill>
              </a:rPr>
              <a:t>同名</a:t>
            </a:r>
            <a:r>
              <a:rPr kumimoji="1" lang="ja-JP" altLang="en-US" dirty="0"/>
              <a:t>」となります。</a:t>
            </a:r>
          </a:p>
          <a:p>
            <a:endParaRPr kumimoji="1" lang="ja-JP" altLang="en-US" dirty="0"/>
          </a:p>
          <a:p>
            <a:r>
              <a:rPr kumimoji="1" lang="ja-JP" altLang="en-US" dirty="0"/>
              <a:t>例</a:t>
            </a:r>
            <a:r>
              <a:rPr kumimoji="1" lang="en-US" altLang="ja-JP" dirty="0"/>
              <a:t>2</a:t>
            </a:r>
            <a:r>
              <a:rPr kumimoji="1" lang="ja-JP" altLang="en-US" dirty="0"/>
              <a:t>：「朝トレ○○」、「朝とれ○○」、「朝とレ○○」、「朝トれ○○」</a:t>
            </a:r>
          </a:p>
          <a:p>
            <a:r>
              <a:rPr kumimoji="1" lang="ja-JP" altLang="en-US" dirty="0"/>
              <a:t>　</a:t>
            </a:r>
            <a:r>
              <a:rPr lang="ja-JP" altLang="en-US" dirty="0"/>
              <a:t>ファイル履歴が全角</a:t>
            </a:r>
            <a:r>
              <a:rPr kumimoji="1" lang="ja-JP" altLang="en-US" dirty="0"/>
              <a:t>ひらがなと全角カタカナを区別しないため「</a:t>
            </a:r>
            <a:r>
              <a:rPr kumimoji="1" lang="ja-JP" altLang="en-US" dirty="0">
                <a:solidFill>
                  <a:srgbClr val="FF0000"/>
                </a:solidFill>
              </a:rPr>
              <a:t>疑似同名</a:t>
            </a:r>
            <a:r>
              <a:rPr kumimoji="1" lang="ja-JP" altLang="en-US" dirty="0"/>
              <a:t>」となります。</a:t>
            </a:r>
          </a:p>
          <a:p>
            <a:endParaRPr kumimoji="1" lang="ja-JP" altLang="en-US" dirty="0"/>
          </a:p>
          <a:p>
            <a:r>
              <a:rPr kumimoji="1" lang="ja-JP" altLang="en-US" dirty="0"/>
              <a:t>例</a:t>
            </a:r>
            <a:r>
              <a:rPr kumimoji="1" lang="en-US" altLang="ja-JP" dirty="0"/>
              <a:t>3</a:t>
            </a:r>
            <a:r>
              <a:rPr kumimoji="1" lang="ja-JP" altLang="en-US" dirty="0"/>
              <a:t>：「○○</a:t>
            </a:r>
            <a:r>
              <a:rPr kumimoji="1" lang="ja-JP" altLang="en-US" dirty="0">
                <a:solidFill>
                  <a:srgbClr val="FF0000"/>
                </a:solidFill>
              </a:rPr>
              <a:t>Ａ</a:t>
            </a:r>
            <a:r>
              <a:rPr kumimoji="1" lang="ja-JP" altLang="en-US" dirty="0"/>
              <a:t>」、「○○</a:t>
            </a:r>
            <a:r>
              <a:rPr kumimoji="1" lang="en-US" altLang="ja-JP" dirty="0">
                <a:solidFill>
                  <a:srgbClr val="0070C0"/>
                </a:solidFill>
              </a:rPr>
              <a:t>A</a:t>
            </a:r>
            <a:r>
              <a:rPr kumimoji="1" lang="ja-JP" altLang="en-US" dirty="0"/>
              <a:t>」</a:t>
            </a:r>
          </a:p>
          <a:p>
            <a:r>
              <a:rPr kumimoji="1" lang="ja-JP" altLang="en-US" dirty="0"/>
              <a:t>　</a:t>
            </a:r>
            <a:r>
              <a:rPr lang="ja-JP" altLang="en-US" dirty="0"/>
              <a:t>ファイル履歴が</a:t>
            </a:r>
            <a:r>
              <a:rPr kumimoji="1" lang="ja-JP" altLang="en-US" dirty="0"/>
              <a:t>英字の全角と半角を区別しないため「</a:t>
            </a:r>
            <a:r>
              <a:rPr kumimoji="1" lang="ja-JP" altLang="en-US" dirty="0">
                <a:solidFill>
                  <a:srgbClr val="FF0000"/>
                </a:solidFill>
              </a:rPr>
              <a:t>疑似同名</a:t>
            </a:r>
            <a:r>
              <a:rPr kumimoji="1" lang="ja-JP" altLang="en-US" dirty="0"/>
              <a:t>」となります。</a:t>
            </a:r>
          </a:p>
          <a:p>
            <a:r>
              <a:rPr kumimoji="1" lang="ja-JP" altLang="en-US" dirty="0"/>
              <a:t>　ちなみに、</a:t>
            </a:r>
            <a:r>
              <a:rPr kumimoji="1" lang="en-US" altLang="ja-JP" dirty="0"/>
              <a:t>Windows</a:t>
            </a:r>
            <a:r>
              <a:rPr kumimoji="1" lang="ja-JP" altLang="en-US" dirty="0"/>
              <a:t>は、英字の大文字と小文字を区別しないため、</a:t>
            </a:r>
            <a:r>
              <a:rPr kumimoji="1" lang="ja-JP" altLang="en-US" dirty="0">
                <a:solidFill>
                  <a:srgbClr val="00B0F0"/>
                </a:solidFill>
              </a:rPr>
              <a:t>半角英字の「○○</a:t>
            </a:r>
            <a:r>
              <a:rPr kumimoji="1" lang="en-US" altLang="ja-JP" dirty="0">
                <a:solidFill>
                  <a:srgbClr val="00B0F0"/>
                </a:solidFill>
              </a:rPr>
              <a:t>A</a:t>
            </a:r>
            <a:r>
              <a:rPr kumimoji="1" lang="ja-JP" altLang="en-US" dirty="0">
                <a:solidFill>
                  <a:srgbClr val="00B0F0"/>
                </a:solidFill>
              </a:rPr>
              <a:t>」と「○○</a:t>
            </a:r>
            <a:r>
              <a:rPr kumimoji="1" lang="en-US" altLang="ja-JP" dirty="0">
                <a:solidFill>
                  <a:srgbClr val="00B0F0"/>
                </a:solidFill>
              </a:rPr>
              <a:t>a</a:t>
            </a:r>
            <a:r>
              <a:rPr kumimoji="1" lang="ja-JP" altLang="en-US" dirty="0">
                <a:solidFill>
                  <a:srgbClr val="00B0F0"/>
                </a:solidFill>
              </a:rPr>
              <a:t>」、</a:t>
            </a:r>
          </a:p>
          <a:p>
            <a:r>
              <a:rPr kumimoji="1" lang="ja-JP" altLang="en-US" dirty="0">
                <a:solidFill>
                  <a:srgbClr val="00B0F0"/>
                </a:solidFill>
              </a:rPr>
              <a:t>　全角英字の「○○Ａ」と「○○ａ」は、疑似同名ではなく、同名と見なされ、上書きの警告が表示されます。</a:t>
            </a:r>
          </a:p>
          <a:p>
            <a:endParaRPr kumimoji="1" lang="ja-JP" altLang="en-US" dirty="0"/>
          </a:p>
          <a:p>
            <a:r>
              <a:rPr kumimoji="1" lang="ja-JP" altLang="en-US" dirty="0"/>
              <a:t>例</a:t>
            </a:r>
            <a:r>
              <a:rPr kumimoji="1" lang="en-US" altLang="ja-JP" dirty="0"/>
              <a:t>4</a:t>
            </a:r>
            <a:r>
              <a:rPr kumimoji="1" lang="ja-JP" altLang="en-US" dirty="0"/>
              <a:t>：「○○</a:t>
            </a:r>
            <a:r>
              <a:rPr kumimoji="1" lang="en-US" altLang="ja-JP" dirty="0"/>
              <a:t>(1)</a:t>
            </a:r>
            <a:r>
              <a:rPr kumimoji="1" lang="ja-JP" altLang="en-US" dirty="0"/>
              <a:t>」、「○○（</a:t>
            </a:r>
            <a:r>
              <a:rPr kumimoji="1" lang="en-US" altLang="ja-JP" dirty="0"/>
              <a:t>1</a:t>
            </a:r>
            <a:r>
              <a:rPr kumimoji="1" lang="ja-JP" altLang="en-US" dirty="0"/>
              <a:t>）」などの全角（）と半角</a:t>
            </a:r>
            <a:r>
              <a:rPr kumimoji="1" lang="en-US" altLang="ja-JP" dirty="0"/>
              <a:t>()</a:t>
            </a:r>
            <a:endParaRPr lang="ja-JP" altLang="en-US" dirty="0"/>
          </a:p>
          <a:p>
            <a:r>
              <a:rPr kumimoji="1" lang="ja-JP" altLang="en-US" dirty="0"/>
              <a:t>　</a:t>
            </a:r>
            <a:r>
              <a:rPr lang="ja-JP" altLang="en-US" dirty="0"/>
              <a:t>ファイル履歴が</a:t>
            </a:r>
            <a:r>
              <a:rPr kumimoji="1" lang="ja-JP" altLang="en-US" dirty="0"/>
              <a:t>記号の全角と半角を区別しないため「</a:t>
            </a:r>
            <a:r>
              <a:rPr kumimoji="1" lang="ja-JP" altLang="en-US" dirty="0">
                <a:solidFill>
                  <a:srgbClr val="FF0000"/>
                </a:solidFill>
              </a:rPr>
              <a:t>疑似同名</a:t>
            </a:r>
            <a:r>
              <a:rPr kumimoji="1" lang="ja-JP" altLang="en-US" dirty="0"/>
              <a:t>」となります。</a:t>
            </a:r>
          </a:p>
          <a:p>
            <a:r>
              <a:rPr kumimoji="1" lang="ja-JP" altLang="en-US" dirty="0"/>
              <a:t>　また、（）以外にもスペースの全角と半角を使った：「○○　</a:t>
            </a:r>
            <a:r>
              <a:rPr kumimoji="1" lang="en-US" altLang="ja-JP" dirty="0"/>
              <a:t>1</a:t>
            </a:r>
            <a:r>
              <a:rPr kumimoji="1" lang="ja-JP" altLang="en-US" dirty="0"/>
              <a:t>」と「○○ </a:t>
            </a:r>
            <a:r>
              <a:rPr kumimoji="1" lang="en-US" altLang="ja-JP" dirty="0"/>
              <a:t>1</a:t>
            </a:r>
            <a:r>
              <a:rPr kumimoji="1" lang="ja-JP" altLang="en-US" dirty="0"/>
              <a:t>」等</a:t>
            </a:r>
            <a:r>
              <a:rPr lang="ja-JP" altLang="en-US" dirty="0"/>
              <a:t>もすべて「</a:t>
            </a:r>
            <a:r>
              <a:rPr lang="ja-JP" altLang="en-US" dirty="0">
                <a:solidFill>
                  <a:srgbClr val="FF0000"/>
                </a:solidFill>
              </a:rPr>
              <a:t>疑似同名</a:t>
            </a:r>
            <a:r>
              <a:rPr lang="ja-JP" altLang="en-US" dirty="0"/>
              <a:t>」です。</a:t>
            </a:r>
            <a:r>
              <a:rPr kumimoji="1" lang="ja-JP" altLang="en-US" dirty="0"/>
              <a:t>　</a:t>
            </a:r>
          </a:p>
        </p:txBody>
      </p:sp>
      <p:sp>
        <p:nvSpPr>
          <p:cNvPr id="3" name="スライド番号プレースホルダー 2"/>
          <p:cNvSpPr>
            <a:spLocks noGrp="1"/>
          </p:cNvSpPr>
          <p:nvPr>
            <p:ph type="sldNum" sz="quarter" idx="12"/>
          </p:nvPr>
        </p:nvSpPr>
        <p:spPr/>
        <p:txBody>
          <a:bodyPr/>
          <a:lstStyle/>
          <a:p>
            <a:fld id="{4B293558-1A3E-4DE9-8BAC-E7E9A8F8DB1D}" type="slidenum">
              <a:rPr kumimoji="1" lang="ja-JP" altLang="en-US" smtClean="0"/>
              <a:t>28</a:t>
            </a:fld>
            <a:endParaRPr kumimoji="1" lang="ja-JP" altLang="en-US"/>
          </a:p>
        </p:txBody>
      </p:sp>
    </p:spTree>
    <p:extLst>
      <p:ext uri="{BB962C8B-B14F-4D97-AF65-F5344CB8AC3E}">
        <p14:creationId xmlns:p14="http://schemas.microsoft.com/office/powerpoint/2010/main" val="2756160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7685" y="408288"/>
            <a:ext cx="10349345" cy="1200329"/>
          </a:xfrm>
          <a:prstGeom prst="rect">
            <a:avLst/>
          </a:prstGeom>
          <a:noFill/>
        </p:spPr>
        <p:txBody>
          <a:bodyPr wrap="square" rtlCol="0">
            <a:spAutoFit/>
          </a:bodyPr>
          <a:lstStyle/>
          <a:p>
            <a:r>
              <a:rPr kumimoji="1" lang="ja-JP" altLang="en-US" dirty="0">
                <a:solidFill>
                  <a:srgbClr val="FF0000"/>
                </a:solidFill>
              </a:rPr>
              <a:t>「疑似同名」</a:t>
            </a:r>
            <a:r>
              <a:rPr kumimoji="1" lang="ja-JP" altLang="en-US" dirty="0"/>
              <a:t>を避けるために、</a:t>
            </a:r>
            <a:r>
              <a:rPr kumimoji="1" lang="en-US" altLang="ja-JP" dirty="0"/>
              <a:t>Word</a:t>
            </a:r>
            <a:r>
              <a:rPr kumimoji="1" lang="ja-JP" altLang="en-US" dirty="0"/>
              <a:t>を含めて、すべてのファイル名を付ける際、</a:t>
            </a:r>
          </a:p>
          <a:p>
            <a:r>
              <a:rPr kumimoji="1" lang="ja-JP" altLang="en-US" dirty="0">
                <a:solidFill>
                  <a:srgbClr val="FF0000"/>
                </a:solidFill>
              </a:rPr>
              <a:t>英数字は、半角に、スペースを含めて記号は使わず、</a:t>
            </a:r>
          </a:p>
          <a:p>
            <a:r>
              <a:rPr kumimoji="1" lang="ja-JP" altLang="en-US" dirty="0">
                <a:solidFill>
                  <a:srgbClr val="FF0000"/>
                </a:solidFill>
              </a:rPr>
              <a:t>スペース以外の記号をやむを得ず使う場合は、全角文字を使います。</a:t>
            </a:r>
          </a:p>
          <a:p>
            <a:r>
              <a:rPr kumimoji="1" lang="ja-JP" altLang="en-US" dirty="0">
                <a:solidFill>
                  <a:srgbClr val="FF0000"/>
                </a:solidFill>
              </a:rPr>
              <a:t>ひらがなとカタカナは、単語の慣用表現に従って、いずれか片方のみを使用してください。</a:t>
            </a:r>
          </a:p>
        </p:txBody>
      </p:sp>
      <p:sp>
        <p:nvSpPr>
          <p:cNvPr id="4" name="テキスト ボックス 3"/>
          <p:cNvSpPr txBox="1"/>
          <p:nvPr/>
        </p:nvSpPr>
        <p:spPr>
          <a:xfrm>
            <a:off x="577685" y="2135824"/>
            <a:ext cx="9717725" cy="3693319"/>
          </a:xfrm>
          <a:prstGeom prst="rect">
            <a:avLst/>
          </a:prstGeom>
          <a:noFill/>
        </p:spPr>
        <p:txBody>
          <a:bodyPr wrap="none" rtlCol="0">
            <a:spAutoFit/>
          </a:bodyPr>
          <a:lstStyle/>
          <a:p>
            <a:r>
              <a:rPr kumimoji="1" lang="ja-JP" altLang="en-US" dirty="0"/>
              <a:t>英数字を半角にする簡単な方法</a:t>
            </a:r>
          </a:p>
          <a:p>
            <a:r>
              <a:rPr kumimoji="1" lang="ja-JP" altLang="en-US" dirty="0"/>
              <a:t>○○</a:t>
            </a:r>
            <a:r>
              <a:rPr kumimoji="1" lang="en-US" altLang="ja-JP" dirty="0"/>
              <a:t>ABC20191212</a:t>
            </a:r>
            <a:endParaRPr kumimoji="1" lang="ja-JP" altLang="en-US" dirty="0"/>
          </a:p>
          <a:p>
            <a:r>
              <a:rPr kumimoji="1" lang="ja-JP" altLang="en-US" dirty="0"/>
              <a:t>英数字部分は、入力後に</a:t>
            </a:r>
            <a:r>
              <a:rPr kumimoji="1" lang="en-US" altLang="ja-JP" dirty="0">
                <a:solidFill>
                  <a:srgbClr val="FF0000"/>
                </a:solidFill>
              </a:rPr>
              <a:t>F10</a:t>
            </a:r>
            <a:r>
              <a:rPr kumimoji="1" lang="ja-JP" altLang="en-US" dirty="0">
                <a:solidFill>
                  <a:srgbClr val="FF0000"/>
                </a:solidFill>
              </a:rPr>
              <a:t>キー</a:t>
            </a:r>
            <a:r>
              <a:rPr kumimoji="1" lang="ja-JP" altLang="en-US" dirty="0"/>
              <a:t>を押すとすべて半角となります。</a:t>
            </a:r>
          </a:p>
          <a:p>
            <a:r>
              <a:rPr kumimoji="1" lang="ja-JP" altLang="en-US" dirty="0"/>
              <a:t>数字だけであれば、テンキーから入力して確定すれば、半角となります。</a:t>
            </a:r>
          </a:p>
          <a:p>
            <a:endParaRPr kumimoji="1" lang="ja-JP" altLang="en-US" dirty="0"/>
          </a:p>
          <a:p>
            <a:r>
              <a:rPr kumimoji="1" lang="ja-JP" altLang="en-US" dirty="0"/>
              <a:t>数字＋年月日やかっこ付き数字を入れたい場合</a:t>
            </a:r>
          </a:p>
          <a:p>
            <a:r>
              <a:rPr kumimoji="1" lang="ja-JP" altLang="en-US" dirty="0"/>
              <a:t>○○</a:t>
            </a:r>
            <a:r>
              <a:rPr kumimoji="1" lang="en-US" altLang="ja-JP" dirty="0"/>
              <a:t>2019</a:t>
            </a:r>
            <a:r>
              <a:rPr kumimoji="1" lang="ja-JP" altLang="en-US" dirty="0"/>
              <a:t>年</a:t>
            </a:r>
            <a:r>
              <a:rPr kumimoji="1" lang="en-US" altLang="ja-JP" dirty="0"/>
              <a:t>12</a:t>
            </a:r>
            <a:r>
              <a:rPr kumimoji="1" lang="ja-JP" altLang="en-US" dirty="0"/>
              <a:t>月</a:t>
            </a:r>
            <a:r>
              <a:rPr kumimoji="1" lang="en-US" altLang="ja-JP" dirty="0"/>
              <a:t>12</a:t>
            </a:r>
            <a:r>
              <a:rPr kumimoji="1" lang="ja-JP" altLang="en-US" dirty="0"/>
              <a:t>日（</a:t>
            </a:r>
            <a:r>
              <a:rPr kumimoji="1" lang="en-US" altLang="ja-JP" dirty="0"/>
              <a:t>1</a:t>
            </a:r>
            <a:r>
              <a:rPr kumimoji="1" lang="ja-JP" altLang="en-US" dirty="0"/>
              <a:t>）</a:t>
            </a:r>
          </a:p>
          <a:p>
            <a:r>
              <a:rPr kumimoji="1" lang="ja-JP" altLang="en-US" dirty="0"/>
              <a:t>数字は、テンキーから入力し確定、（）は、</a:t>
            </a:r>
            <a:r>
              <a:rPr kumimoji="1" lang="en-US" altLang="ja-JP" dirty="0">
                <a:solidFill>
                  <a:srgbClr val="FF0000"/>
                </a:solidFill>
              </a:rPr>
              <a:t>F9</a:t>
            </a:r>
            <a:r>
              <a:rPr kumimoji="1" lang="ja-JP" altLang="en-US" dirty="0">
                <a:solidFill>
                  <a:srgbClr val="FF0000"/>
                </a:solidFill>
              </a:rPr>
              <a:t>キー</a:t>
            </a:r>
            <a:r>
              <a:rPr kumimoji="1" lang="ja-JP" altLang="en-US" dirty="0"/>
              <a:t>を押して全角とします。</a:t>
            </a:r>
          </a:p>
          <a:p>
            <a:r>
              <a:rPr lang="ja-JP" altLang="en-US" dirty="0"/>
              <a:t>数字や（）など全角半角双方があるものを変換すると全半いずれにも変換されますので注意します。</a:t>
            </a:r>
          </a:p>
          <a:p>
            <a:endParaRPr kumimoji="1" lang="ja-JP" altLang="en-US" dirty="0"/>
          </a:p>
          <a:p>
            <a:r>
              <a:rPr kumimoji="1" lang="ja-JP" altLang="en-US" dirty="0"/>
              <a:t>ひらがなとカタカナの使い分け</a:t>
            </a:r>
          </a:p>
          <a:p>
            <a:r>
              <a:rPr kumimoji="1" lang="ja-JP" altLang="en-US" dirty="0"/>
              <a:t>カタカナ語は、カタカナを使い、漢字やひらがなで書く言葉は、漢字やひらがなを使います。</a:t>
            </a:r>
          </a:p>
          <a:p>
            <a:r>
              <a:rPr kumimoji="1" lang="ja-JP" altLang="en-US" dirty="0"/>
              <a:t>これに従うと、「朝トレ」を使い、「朝とれ」、「朝とレ」、「朝トれ」などは、使わないようにします。</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9361" y="1608617"/>
            <a:ext cx="2734938" cy="2734938"/>
          </a:xfrm>
          <a:prstGeom prst="rect">
            <a:avLst/>
          </a:prstGeom>
        </p:spPr>
      </p:pic>
      <p:sp>
        <p:nvSpPr>
          <p:cNvPr id="2" name="スライド番号プレースホルダー 1"/>
          <p:cNvSpPr>
            <a:spLocks noGrp="1"/>
          </p:cNvSpPr>
          <p:nvPr>
            <p:ph type="sldNum" sz="quarter" idx="12"/>
          </p:nvPr>
        </p:nvSpPr>
        <p:spPr/>
        <p:txBody>
          <a:bodyPr/>
          <a:lstStyle/>
          <a:p>
            <a:fld id="{4B293558-1A3E-4DE9-8BAC-E7E9A8F8DB1D}" type="slidenum">
              <a:rPr kumimoji="1" lang="ja-JP" altLang="en-US" smtClean="0"/>
              <a:t>29</a:t>
            </a:fld>
            <a:endParaRPr kumimoji="1" lang="ja-JP" altLang="en-US"/>
          </a:p>
        </p:txBody>
      </p:sp>
    </p:spTree>
    <p:extLst>
      <p:ext uri="{BB962C8B-B14F-4D97-AF65-F5344CB8AC3E}">
        <p14:creationId xmlns:p14="http://schemas.microsoft.com/office/powerpoint/2010/main" val="394550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山, 自然, 岩, 水 が含まれている画像&#10;&#10;自動的に生成された説明">
            <a:extLst>
              <a:ext uri="{FF2B5EF4-FFF2-40B4-BE49-F238E27FC236}">
                <a16:creationId xmlns:a16="http://schemas.microsoft.com/office/drawing/2014/main" id="{F66E12F3-A4FA-4036-AEBC-63732E86F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08" y="1400438"/>
            <a:ext cx="3113111" cy="3004921"/>
          </a:xfrm>
          <a:prstGeom prst="rect">
            <a:avLst/>
          </a:prstGeom>
        </p:spPr>
      </p:pic>
      <p:sp>
        <p:nvSpPr>
          <p:cNvPr id="2" name="テキスト ボックス 1"/>
          <p:cNvSpPr txBox="1"/>
          <p:nvPr/>
        </p:nvSpPr>
        <p:spPr>
          <a:xfrm>
            <a:off x="440869" y="521496"/>
            <a:ext cx="5796644" cy="923330"/>
          </a:xfrm>
          <a:prstGeom prst="rect">
            <a:avLst/>
          </a:prstGeom>
          <a:noFill/>
        </p:spPr>
        <p:txBody>
          <a:bodyPr wrap="square" rtlCol="0">
            <a:spAutoFit/>
          </a:bodyPr>
          <a:lstStyle/>
          <a:p>
            <a:r>
              <a:rPr kumimoji="1" lang="ja-JP" altLang="en-US" dirty="0">
                <a:solidFill>
                  <a:srgbClr val="FF0000"/>
                </a:solidFill>
              </a:rPr>
              <a:t>サインイン画面</a:t>
            </a:r>
          </a:p>
          <a:p>
            <a:r>
              <a:rPr kumimoji="1" lang="ja-JP" altLang="en-US" dirty="0"/>
              <a:t>ユーザー名を確認し、</a:t>
            </a:r>
            <a:r>
              <a:rPr kumimoji="1" lang="en-US" altLang="ja-JP" dirty="0"/>
              <a:t>PIN</a:t>
            </a:r>
            <a:r>
              <a:rPr kumimoji="1" lang="ja-JP" altLang="en-US" dirty="0"/>
              <a:t>またはパスワードを入力します。</a:t>
            </a:r>
          </a:p>
          <a:p>
            <a:r>
              <a:rPr kumimoji="1" lang="ja-JP" altLang="en-US" dirty="0"/>
              <a:t>ローカルまたはマイクロソフトアカウントで</a:t>
            </a:r>
            <a:r>
              <a:rPr kumimoji="1" lang="ja-JP" altLang="en-US" dirty="0">
                <a:solidFill>
                  <a:srgbClr val="FF0000"/>
                </a:solidFill>
              </a:rPr>
              <a:t>サインイン</a:t>
            </a:r>
            <a:r>
              <a:rPr kumimoji="1" lang="ja-JP" altLang="en-US" dirty="0"/>
              <a:t>します。</a:t>
            </a:r>
          </a:p>
        </p:txBody>
      </p:sp>
      <p:sp>
        <p:nvSpPr>
          <p:cNvPr id="4" name="テキスト ボックス 3"/>
          <p:cNvSpPr txBox="1"/>
          <p:nvPr/>
        </p:nvSpPr>
        <p:spPr>
          <a:xfrm>
            <a:off x="4691809" y="1458038"/>
            <a:ext cx="6890657" cy="369332"/>
          </a:xfrm>
          <a:prstGeom prst="rect">
            <a:avLst/>
          </a:prstGeom>
          <a:noFill/>
        </p:spPr>
        <p:txBody>
          <a:bodyPr wrap="square" rtlCol="0">
            <a:spAutoFit/>
          </a:bodyPr>
          <a:lstStyle/>
          <a:p>
            <a:r>
              <a:rPr kumimoji="1" lang="ja-JP" altLang="en-US" dirty="0"/>
              <a:t>ユーザー名（あらかじめ登録したユーザー名が表示されています）</a:t>
            </a:r>
          </a:p>
        </p:txBody>
      </p:sp>
      <p:sp>
        <p:nvSpPr>
          <p:cNvPr id="5" name="テキスト ボックス 4"/>
          <p:cNvSpPr txBox="1"/>
          <p:nvPr/>
        </p:nvSpPr>
        <p:spPr>
          <a:xfrm>
            <a:off x="4691809" y="2135769"/>
            <a:ext cx="4653643" cy="369332"/>
          </a:xfrm>
          <a:prstGeom prst="rect">
            <a:avLst/>
          </a:prstGeom>
          <a:noFill/>
        </p:spPr>
        <p:txBody>
          <a:bodyPr wrap="square" rtlCol="0">
            <a:spAutoFit/>
          </a:bodyPr>
          <a:lstStyle/>
          <a:p>
            <a:r>
              <a:rPr kumimoji="1" lang="en-US" altLang="ja-JP" dirty="0"/>
              <a:t>PIN</a:t>
            </a:r>
            <a:r>
              <a:rPr kumimoji="1" lang="ja-JP" altLang="en-US" dirty="0"/>
              <a:t>（パスワードに代わる数字）を入力する欄</a:t>
            </a:r>
          </a:p>
        </p:txBody>
      </p:sp>
      <p:cxnSp>
        <p:nvCxnSpPr>
          <p:cNvPr id="7" name="直線矢印コネクタ 6"/>
          <p:cNvCxnSpPr/>
          <p:nvPr/>
        </p:nvCxnSpPr>
        <p:spPr>
          <a:xfrm flipH="1">
            <a:off x="2818936" y="2266523"/>
            <a:ext cx="1900019" cy="14103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テキスト ボックス 7"/>
          <p:cNvSpPr txBox="1"/>
          <p:nvPr/>
        </p:nvSpPr>
        <p:spPr>
          <a:xfrm>
            <a:off x="4710794" y="2533850"/>
            <a:ext cx="66538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solidFill>
                  <a:srgbClr val="FF0000"/>
                </a:solidFill>
              </a:rPr>
              <a:t>××××</a:t>
            </a:r>
            <a:r>
              <a:rPr kumimoji="1" lang="ja-JP" altLang="en-US" dirty="0"/>
              <a:t>　を入力（エンターは不要）します。</a:t>
            </a:r>
          </a:p>
          <a:p>
            <a:r>
              <a:rPr kumimoji="1" lang="ja-JP" altLang="en-US" dirty="0"/>
              <a:t>テンキーから入力する場合は、</a:t>
            </a:r>
            <a:r>
              <a:rPr kumimoji="1" lang="en-US" altLang="ja-JP" dirty="0" err="1"/>
              <a:t>NumLock</a:t>
            </a:r>
            <a:r>
              <a:rPr kumimoji="1" lang="ja-JP" altLang="en-US" dirty="0"/>
              <a:t>のランプが緑色に点灯していることを確認します。点灯していないときは、テンキーからは、数字が入力できません。</a:t>
            </a:r>
            <a:r>
              <a:rPr kumimoji="1" lang="en-US" altLang="ja-JP" dirty="0" err="1"/>
              <a:t>NumLock</a:t>
            </a:r>
            <a:r>
              <a:rPr kumimoji="1" lang="ja-JP" altLang="en-US" dirty="0"/>
              <a:t>ボタンを押してください。</a:t>
            </a:r>
          </a:p>
        </p:txBody>
      </p:sp>
      <p:sp>
        <p:nvSpPr>
          <p:cNvPr id="9" name="テキスト ボックス 8"/>
          <p:cNvSpPr txBox="1"/>
          <p:nvPr/>
        </p:nvSpPr>
        <p:spPr>
          <a:xfrm>
            <a:off x="4710794" y="3791521"/>
            <a:ext cx="6653894"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サインインオプション</a:t>
            </a:r>
          </a:p>
          <a:p>
            <a:r>
              <a:rPr kumimoji="1" lang="en-US" altLang="ja-JP" dirty="0"/>
              <a:t>PIN</a:t>
            </a:r>
            <a:r>
              <a:rPr kumimoji="1" lang="ja-JP" altLang="en-US" dirty="0"/>
              <a:t>でなく、パスワードを入力する場合は、ここで切り替えます。</a:t>
            </a:r>
          </a:p>
          <a:p>
            <a:r>
              <a:rPr kumimoji="1" lang="ja-JP" altLang="en-US" dirty="0"/>
              <a:t>（</a:t>
            </a:r>
            <a:r>
              <a:rPr kumimoji="1" lang="ja-JP" altLang="en-US" dirty="0">
                <a:solidFill>
                  <a:srgbClr val="FF0000"/>
                </a:solidFill>
              </a:rPr>
              <a:t>パスワードに切り替える必要はありません</a:t>
            </a:r>
            <a:r>
              <a:rPr kumimoji="1" lang="ja-JP" altLang="en-US" dirty="0"/>
              <a:t>）</a:t>
            </a:r>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1123500" y="3875477"/>
            <a:ext cx="1657350" cy="3022612"/>
          </a:xfrm>
          <a:prstGeom prst="rect">
            <a:avLst/>
          </a:prstGeom>
        </p:spPr>
      </p:pic>
      <p:sp>
        <p:nvSpPr>
          <p:cNvPr id="11" name="テキスト ボックス 10"/>
          <p:cNvSpPr txBox="1"/>
          <p:nvPr/>
        </p:nvSpPr>
        <p:spPr>
          <a:xfrm>
            <a:off x="3709755" y="5386783"/>
            <a:ext cx="7736574" cy="6463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dirty="0"/>
              <a:t>左側のアイコンが</a:t>
            </a:r>
            <a:r>
              <a:rPr kumimoji="1" lang="en-US" altLang="ja-JP" dirty="0"/>
              <a:t>PIN</a:t>
            </a:r>
            <a:r>
              <a:rPr kumimoji="1" lang="ja-JP" altLang="en-US" dirty="0" err="1"/>
              <a:t>、</a:t>
            </a:r>
            <a:r>
              <a:rPr kumimoji="1" lang="ja-JP" altLang="en-US" dirty="0"/>
              <a:t>右側がパスワードを入れる場合に選択します。</a:t>
            </a:r>
          </a:p>
          <a:p>
            <a:r>
              <a:rPr kumimoji="1" lang="ja-JP" altLang="en-US" dirty="0"/>
              <a:t>何らかの理由で</a:t>
            </a:r>
            <a:r>
              <a:rPr kumimoji="1" lang="en-US" altLang="ja-JP" dirty="0"/>
              <a:t>PIN</a:t>
            </a:r>
            <a:r>
              <a:rPr kumimoji="1" lang="ja-JP" altLang="en-US" dirty="0"/>
              <a:t>からパスワード入力に変化した際、</a:t>
            </a:r>
            <a:r>
              <a:rPr kumimoji="1" lang="en-US" altLang="ja-JP" dirty="0"/>
              <a:t>PIN</a:t>
            </a:r>
            <a:r>
              <a:rPr kumimoji="1" lang="ja-JP" altLang="en-US" dirty="0"/>
              <a:t>に切り替えられます。</a:t>
            </a:r>
          </a:p>
        </p:txBody>
      </p:sp>
      <p:cxnSp>
        <p:nvCxnSpPr>
          <p:cNvPr id="13" name="直線矢印コネクタ 12"/>
          <p:cNvCxnSpPr/>
          <p:nvPr/>
        </p:nvCxnSpPr>
        <p:spPr>
          <a:xfrm flipH="1">
            <a:off x="2481943" y="5571449"/>
            <a:ext cx="1171575" cy="1846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直線矢印コネクタ 14"/>
          <p:cNvCxnSpPr/>
          <p:nvPr/>
        </p:nvCxnSpPr>
        <p:spPr>
          <a:xfrm flipH="1">
            <a:off x="2677886" y="4044774"/>
            <a:ext cx="2092314" cy="143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直線矢印コネクタ 18"/>
          <p:cNvCxnSpPr>
            <a:cxnSpLocks/>
            <a:stCxn id="4" idx="1"/>
          </p:cNvCxnSpPr>
          <p:nvPr/>
        </p:nvCxnSpPr>
        <p:spPr>
          <a:xfrm flipH="1">
            <a:off x="2315361" y="1642704"/>
            <a:ext cx="2376448" cy="134060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6" name="雲形吹き出し 15"/>
          <p:cNvSpPr/>
          <p:nvPr/>
        </p:nvSpPr>
        <p:spPr>
          <a:xfrm>
            <a:off x="6044421" y="657488"/>
            <a:ext cx="4465868" cy="742950"/>
          </a:xfrm>
          <a:prstGeom prst="cloudCallout">
            <a:avLst>
              <a:gd name="adj1" fmla="val -77380"/>
              <a:gd name="adj2" fmla="val 46017"/>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サインインは従来のログイン（ログオン）と同様の意味</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5157" y="219368"/>
            <a:ext cx="1523874" cy="1523874"/>
          </a:xfrm>
          <a:prstGeom prst="rect">
            <a:avLst/>
          </a:prstGeom>
        </p:spPr>
      </p:pic>
      <p:sp>
        <p:nvSpPr>
          <p:cNvPr id="12" name="スライド番号プレースホルダー 11"/>
          <p:cNvSpPr>
            <a:spLocks noGrp="1"/>
          </p:cNvSpPr>
          <p:nvPr>
            <p:ph type="sldNum" sz="quarter" idx="12"/>
          </p:nvPr>
        </p:nvSpPr>
        <p:spPr/>
        <p:txBody>
          <a:bodyPr/>
          <a:lstStyle/>
          <a:p>
            <a:fld id="{4B293558-1A3E-4DE9-8BAC-E7E9A8F8DB1D}" type="slidenum">
              <a:rPr kumimoji="1" lang="ja-JP" altLang="en-US" smtClean="0"/>
              <a:t>3</a:t>
            </a:fld>
            <a:endParaRPr kumimoji="1" lang="ja-JP" altLang="en-US"/>
          </a:p>
        </p:txBody>
      </p:sp>
    </p:spTree>
    <p:extLst>
      <p:ext uri="{BB962C8B-B14F-4D97-AF65-F5344CB8AC3E}">
        <p14:creationId xmlns:p14="http://schemas.microsoft.com/office/powerpoint/2010/main" val="23657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3864" y="1312078"/>
            <a:ext cx="6218459" cy="3121129"/>
          </a:xfrm>
          <a:prstGeom prst="rect">
            <a:avLst/>
          </a:prstGeom>
        </p:spPr>
      </p:pic>
      <p:sp>
        <p:nvSpPr>
          <p:cNvPr id="4" name="テキスト ボックス 3"/>
          <p:cNvSpPr txBox="1"/>
          <p:nvPr/>
        </p:nvSpPr>
        <p:spPr>
          <a:xfrm>
            <a:off x="726622" y="567775"/>
            <a:ext cx="1526380" cy="646331"/>
          </a:xfrm>
          <a:prstGeom prst="rect">
            <a:avLst/>
          </a:prstGeom>
          <a:noFill/>
        </p:spPr>
        <p:txBody>
          <a:bodyPr wrap="none" rtlCol="0">
            <a:spAutoFit/>
          </a:bodyPr>
          <a:lstStyle/>
          <a:p>
            <a:r>
              <a:rPr kumimoji="1" lang="en-US" altLang="ja-JP" dirty="0">
                <a:solidFill>
                  <a:srgbClr val="0070C0"/>
                </a:solidFill>
              </a:rPr>
              <a:t>Word</a:t>
            </a:r>
            <a:r>
              <a:rPr kumimoji="1" lang="ja-JP" altLang="en-US" dirty="0"/>
              <a:t>（</a:t>
            </a:r>
            <a:r>
              <a:rPr kumimoji="1" lang="en-US" altLang="ja-JP" dirty="0"/>
              <a:t>7</a:t>
            </a:r>
            <a:r>
              <a:rPr kumimoji="1" lang="ja-JP" altLang="en-US" dirty="0"/>
              <a:t>）</a:t>
            </a:r>
          </a:p>
          <a:p>
            <a:r>
              <a:rPr kumimoji="1" lang="ja-JP" altLang="en-US" dirty="0"/>
              <a:t>レイアウトタブ</a:t>
            </a:r>
          </a:p>
        </p:txBody>
      </p:sp>
      <p:sp>
        <p:nvSpPr>
          <p:cNvPr id="5" name="テキスト ボックス 4"/>
          <p:cNvSpPr txBox="1"/>
          <p:nvPr/>
        </p:nvSpPr>
        <p:spPr>
          <a:xfrm>
            <a:off x="2181601" y="4208013"/>
            <a:ext cx="3398687" cy="646331"/>
          </a:xfrm>
          <a:prstGeom prst="rect">
            <a:avLst/>
          </a:prstGeom>
          <a:noFill/>
        </p:spPr>
        <p:txBody>
          <a:bodyPr wrap="none" rtlCol="0">
            <a:spAutoFit/>
          </a:bodyPr>
          <a:lstStyle/>
          <a:p>
            <a:r>
              <a:rPr kumimoji="1" lang="ja-JP" altLang="en-US" dirty="0"/>
              <a:t>基本的に、デザインや色以外は、</a:t>
            </a:r>
          </a:p>
          <a:p>
            <a:r>
              <a:rPr kumimoji="1" lang="en-US" altLang="ja-JP" dirty="0"/>
              <a:t>Word</a:t>
            </a:r>
            <a:r>
              <a:rPr kumimoji="1" lang="ja-JP" altLang="en-US" dirty="0"/>
              <a:t> </a:t>
            </a:r>
            <a:r>
              <a:rPr kumimoji="1" lang="en-US" altLang="ja-JP" dirty="0"/>
              <a:t>2010</a:t>
            </a:r>
            <a:r>
              <a:rPr kumimoji="1" lang="ja-JP" altLang="en-US" dirty="0"/>
              <a:t> とほぼ同一です。</a:t>
            </a:r>
          </a:p>
        </p:txBody>
      </p:sp>
      <p:sp>
        <p:nvSpPr>
          <p:cNvPr id="2" name="スライド番号プレースホルダー 1"/>
          <p:cNvSpPr>
            <a:spLocks noGrp="1"/>
          </p:cNvSpPr>
          <p:nvPr>
            <p:ph type="sldNum" sz="quarter" idx="12"/>
          </p:nvPr>
        </p:nvSpPr>
        <p:spPr/>
        <p:txBody>
          <a:bodyPr/>
          <a:lstStyle/>
          <a:p>
            <a:fld id="{4B293558-1A3E-4DE9-8BAC-E7E9A8F8DB1D}" type="slidenum">
              <a:rPr kumimoji="1" lang="ja-JP" altLang="en-US" smtClean="0"/>
              <a:t>30</a:t>
            </a:fld>
            <a:endParaRPr kumimoji="1" lang="ja-JP" altLang="en-US"/>
          </a:p>
        </p:txBody>
      </p:sp>
    </p:spTree>
    <p:extLst>
      <p:ext uri="{BB962C8B-B14F-4D97-AF65-F5344CB8AC3E}">
        <p14:creationId xmlns:p14="http://schemas.microsoft.com/office/powerpoint/2010/main" val="297055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0291" y="947057"/>
            <a:ext cx="8547613" cy="923330"/>
          </a:xfrm>
          <a:prstGeom prst="rect">
            <a:avLst/>
          </a:prstGeom>
          <a:noFill/>
        </p:spPr>
        <p:txBody>
          <a:bodyPr wrap="square" rtlCol="0">
            <a:spAutoFit/>
          </a:bodyPr>
          <a:lstStyle/>
          <a:p>
            <a:r>
              <a:rPr kumimoji="1" lang="ja-JP" altLang="en-US" dirty="0"/>
              <a:t>その間に次のプロセスが進行しています。それにより、</a:t>
            </a:r>
          </a:p>
          <a:p>
            <a:r>
              <a:rPr kumimoji="1" lang="ja-JP" altLang="en-US" dirty="0"/>
              <a:t>・　タスクバー上の右側部分にシステムアイコンなどが勢揃いします。</a:t>
            </a:r>
          </a:p>
          <a:p>
            <a:r>
              <a:rPr kumimoji="1" lang="ja-JP" altLang="en-US" dirty="0"/>
              <a:t>・　</a:t>
            </a:r>
            <a:r>
              <a:rPr lang="ja-JP" altLang="en-US" dirty="0"/>
              <a:t>少し遅れて、言語</a:t>
            </a:r>
            <a:r>
              <a:rPr kumimoji="1" lang="ja-JP" altLang="en-US" dirty="0"/>
              <a:t>バー（日本語入力ツールバー）がタスクバー上に現れます。</a:t>
            </a:r>
          </a:p>
        </p:txBody>
      </p:sp>
      <p:sp>
        <p:nvSpPr>
          <p:cNvPr id="3" name="テキスト ボックス 2"/>
          <p:cNvSpPr txBox="1"/>
          <p:nvPr/>
        </p:nvSpPr>
        <p:spPr>
          <a:xfrm>
            <a:off x="710291" y="485392"/>
            <a:ext cx="8539517" cy="369332"/>
          </a:xfrm>
          <a:prstGeom prst="rect">
            <a:avLst/>
          </a:prstGeom>
          <a:noFill/>
        </p:spPr>
        <p:txBody>
          <a:bodyPr wrap="none" rtlCol="0">
            <a:spAutoFit/>
          </a:bodyPr>
          <a:lstStyle/>
          <a:p>
            <a:r>
              <a:rPr kumimoji="1" lang="ja-JP" altLang="en-US" dirty="0"/>
              <a:t>サインイン後、デスクトップが完全に表示されるまで、</a:t>
            </a:r>
            <a:r>
              <a:rPr kumimoji="1" lang="en-US" altLang="ja-JP" dirty="0"/>
              <a:t>15</a:t>
            </a:r>
            <a:r>
              <a:rPr kumimoji="1" lang="ja-JP" altLang="en-US" dirty="0"/>
              <a:t>～</a:t>
            </a:r>
            <a:r>
              <a:rPr kumimoji="1" lang="en-US" altLang="ja-JP" dirty="0"/>
              <a:t>30</a:t>
            </a:r>
            <a:r>
              <a:rPr kumimoji="1" lang="ja-JP" altLang="en-US" dirty="0"/>
              <a:t>秒程度、お待ちください。</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6201" y="1904184"/>
            <a:ext cx="6278850" cy="1724620"/>
          </a:xfrm>
          <a:prstGeom prst="rect">
            <a:avLst/>
          </a:prstGeom>
        </p:spPr>
      </p:pic>
      <p:sp>
        <p:nvSpPr>
          <p:cNvPr id="17" name="テキスト ボックス 16"/>
          <p:cNvSpPr txBox="1"/>
          <p:nvPr/>
        </p:nvSpPr>
        <p:spPr>
          <a:xfrm>
            <a:off x="710292" y="4090469"/>
            <a:ext cx="8141972" cy="1200329"/>
          </a:xfrm>
          <a:prstGeom prst="rect">
            <a:avLst/>
          </a:prstGeom>
          <a:noFill/>
        </p:spPr>
        <p:txBody>
          <a:bodyPr wrap="none" rtlCol="0">
            <a:spAutoFit/>
          </a:bodyPr>
          <a:lstStyle/>
          <a:p>
            <a:r>
              <a:rPr kumimoji="1" lang="ja-JP" altLang="en-US" dirty="0"/>
              <a:t>また、同時に</a:t>
            </a:r>
            <a:r>
              <a:rPr kumimoji="1" lang="en-US" altLang="ja-JP" dirty="0"/>
              <a:t>PC</a:t>
            </a:r>
            <a:r>
              <a:rPr kumimoji="1" lang="ja-JP" altLang="en-US" dirty="0"/>
              <a:t>の故障でデータを失わないため、</a:t>
            </a:r>
          </a:p>
          <a:p>
            <a:r>
              <a:rPr kumimoji="1" lang="ja-JP" altLang="en-US" dirty="0"/>
              <a:t>データを外付け</a:t>
            </a:r>
            <a:r>
              <a:rPr kumimoji="1" lang="en-US" altLang="ja-JP" dirty="0"/>
              <a:t>HD</a:t>
            </a:r>
            <a:r>
              <a:rPr kumimoji="1" lang="ja-JP" altLang="en-US" dirty="0"/>
              <a:t>にバックアップコピーするための画面が並行して表示されます。</a:t>
            </a:r>
          </a:p>
          <a:p>
            <a:r>
              <a:rPr kumimoji="1" lang="ja-JP" altLang="en-US" dirty="0"/>
              <a:t>黒い画面は、自然に閉じますので閉じるまで何も操作せずにお待ちください。</a:t>
            </a:r>
          </a:p>
          <a:p>
            <a:r>
              <a:rPr kumimoji="1" lang="ja-JP" altLang="en-US" dirty="0"/>
              <a:t>バックアップからデータを復元する操作は、「トラブル解決編」をご覧ください。</a:t>
            </a:r>
          </a:p>
        </p:txBody>
      </p:sp>
      <p:sp>
        <p:nvSpPr>
          <p:cNvPr id="18" name="正方形/長方形 17"/>
          <p:cNvSpPr/>
          <p:nvPr/>
        </p:nvSpPr>
        <p:spPr>
          <a:xfrm>
            <a:off x="856201" y="5359030"/>
            <a:ext cx="2695264" cy="7868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363686" y="3614334"/>
            <a:ext cx="2971799" cy="369332"/>
          </a:xfrm>
          <a:prstGeom prst="rect">
            <a:avLst/>
          </a:prstGeom>
          <a:noFill/>
        </p:spPr>
        <p:txBody>
          <a:bodyPr wrap="square" rtlCol="0">
            <a:spAutoFit/>
          </a:bodyPr>
          <a:lstStyle/>
          <a:p>
            <a:r>
              <a:rPr kumimoji="1" lang="ja-JP" altLang="en-US" dirty="0"/>
              <a:t>システムアイコンなど（後述）</a:t>
            </a:r>
          </a:p>
        </p:txBody>
      </p:sp>
      <p:sp>
        <p:nvSpPr>
          <p:cNvPr id="20" name="テキスト ボックス 19"/>
          <p:cNvSpPr txBox="1"/>
          <p:nvPr/>
        </p:nvSpPr>
        <p:spPr>
          <a:xfrm>
            <a:off x="2065565" y="3622539"/>
            <a:ext cx="1485900" cy="367393"/>
          </a:xfrm>
          <a:prstGeom prst="rect">
            <a:avLst/>
          </a:prstGeom>
          <a:noFill/>
        </p:spPr>
        <p:txBody>
          <a:bodyPr wrap="square" rtlCol="0">
            <a:spAutoFit/>
          </a:bodyPr>
          <a:lstStyle/>
          <a:p>
            <a:r>
              <a:rPr kumimoji="1" lang="ja-JP" altLang="en-US" dirty="0"/>
              <a:t>言語バー</a:t>
            </a:r>
          </a:p>
        </p:txBody>
      </p:sp>
      <p:sp>
        <p:nvSpPr>
          <p:cNvPr id="21" name="テキスト ボックス 20"/>
          <p:cNvSpPr txBox="1"/>
          <p:nvPr/>
        </p:nvSpPr>
        <p:spPr>
          <a:xfrm>
            <a:off x="7722742" y="3322864"/>
            <a:ext cx="1535163" cy="369332"/>
          </a:xfrm>
          <a:prstGeom prst="rect">
            <a:avLst/>
          </a:prstGeom>
          <a:noFill/>
        </p:spPr>
        <p:txBody>
          <a:bodyPr wrap="square" rtlCol="0">
            <a:spAutoFit/>
          </a:bodyPr>
          <a:lstStyle/>
          <a:p>
            <a:r>
              <a:rPr kumimoji="1" lang="ja-JP" altLang="en-US" dirty="0"/>
              <a:t>タスクバー</a:t>
            </a:r>
          </a:p>
        </p:txBody>
      </p:sp>
      <p:cxnSp>
        <p:nvCxnSpPr>
          <p:cNvPr id="23" name="直線矢印コネクタ 22"/>
          <p:cNvCxnSpPr>
            <a:stCxn id="21" idx="1"/>
          </p:cNvCxnSpPr>
          <p:nvPr/>
        </p:nvCxnSpPr>
        <p:spPr>
          <a:xfrm flipH="1" flipV="1">
            <a:off x="6996793" y="3486150"/>
            <a:ext cx="725949" cy="2138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5" name="テキスト ボックス 24"/>
          <p:cNvSpPr txBox="1"/>
          <p:nvPr/>
        </p:nvSpPr>
        <p:spPr>
          <a:xfrm>
            <a:off x="897091" y="5512910"/>
            <a:ext cx="1730829" cy="369332"/>
          </a:xfrm>
          <a:prstGeom prst="rect">
            <a:avLst/>
          </a:prstGeom>
          <a:noFill/>
        </p:spPr>
        <p:txBody>
          <a:bodyPr wrap="square" rtlCol="0">
            <a:spAutoFit/>
          </a:bodyPr>
          <a:lstStyle/>
          <a:p>
            <a:r>
              <a:rPr kumimoji="1" lang="ja-JP" altLang="en-US" dirty="0">
                <a:solidFill>
                  <a:schemeClr val="bg1"/>
                </a:solidFill>
              </a:rPr>
              <a:t>○○○○・・・</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2550" y="4228387"/>
            <a:ext cx="2163534" cy="2163534"/>
          </a:xfrm>
          <a:prstGeom prst="rect">
            <a:avLst/>
          </a:prstGeom>
        </p:spPr>
      </p:pic>
      <p:sp>
        <p:nvSpPr>
          <p:cNvPr id="5" name="スライド番号プレースホルダー 4"/>
          <p:cNvSpPr>
            <a:spLocks noGrp="1"/>
          </p:cNvSpPr>
          <p:nvPr>
            <p:ph type="sldNum" sz="quarter" idx="12"/>
          </p:nvPr>
        </p:nvSpPr>
        <p:spPr/>
        <p:txBody>
          <a:bodyPr/>
          <a:lstStyle/>
          <a:p>
            <a:fld id="{4B293558-1A3E-4DE9-8BAC-E7E9A8F8DB1D}"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7750C2D0-71E6-4C98-ABE6-D9487B498CAF}"/>
              </a:ext>
            </a:extLst>
          </p:cNvPr>
          <p:cNvSpPr txBox="1"/>
          <p:nvPr/>
        </p:nvSpPr>
        <p:spPr>
          <a:xfrm>
            <a:off x="3733101" y="5359030"/>
            <a:ext cx="4492003" cy="923330"/>
          </a:xfrm>
          <a:prstGeom prst="rect">
            <a:avLst/>
          </a:prstGeom>
          <a:noFill/>
        </p:spPr>
        <p:txBody>
          <a:bodyPr wrap="square" rtlCol="0">
            <a:spAutoFit/>
          </a:bodyPr>
          <a:lstStyle/>
          <a:p>
            <a:r>
              <a:rPr kumimoji="1" lang="ja-JP" altLang="en-US" dirty="0">
                <a:solidFill>
                  <a:srgbClr val="FF0000"/>
                </a:solidFill>
              </a:rPr>
              <a:t>これは起動時にバックアップ用のバッチファイルを実行し、外付け</a:t>
            </a:r>
            <a:r>
              <a:rPr kumimoji="1" lang="en-US" altLang="ja-JP" dirty="0">
                <a:solidFill>
                  <a:srgbClr val="FF0000"/>
                </a:solidFill>
              </a:rPr>
              <a:t>HD</a:t>
            </a:r>
            <a:r>
              <a:rPr kumimoji="1" lang="ja-JP" altLang="en-US" dirty="0">
                <a:solidFill>
                  <a:srgbClr val="FF0000"/>
                </a:solidFill>
              </a:rPr>
              <a:t>へのデータコピーを行う場合の例です。</a:t>
            </a:r>
          </a:p>
        </p:txBody>
      </p:sp>
    </p:spTree>
    <p:extLst>
      <p:ext uri="{BB962C8B-B14F-4D97-AF65-F5344CB8AC3E}">
        <p14:creationId xmlns:p14="http://schemas.microsoft.com/office/powerpoint/2010/main" val="198915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1692" y="518140"/>
            <a:ext cx="9184822" cy="646331"/>
          </a:xfrm>
          <a:prstGeom prst="rect">
            <a:avLst/>
          </a:prstGeom>
          <a:noFill/>
        </p:spPr>
        <p:txBody>
          <a:bodyPr wrap="square" rtlCol="0">
            <a:spAutoFit/>
          </a:bodyPr>
          <a:lstStyle/>
          <a:p>
            <a:r>
              <a:rPr kumimoji="1" lang="ja-JP" altLang="en-US" dirty="0">
                <a:solidFill>
                  <a:srgbClr val="FF0000"/>
                </a:solidFill>
              </a:rPr>
              <a:t>デスクトップ画面</a:t>
            </a:r>
          </a:p>
          <a:p>
            <a:r>
              <a:rPr kumimoji="1" lang="ja-JP" altLang="en-US" dirty="0"/>
              <a:t>サインイン後の前ページのプロセスが終了し、</a:t>
            </a:r>
            <a:r>
              <a:rPr kumimoji="1" lang="en-US" altLang="ja-JP" dirty="0"/>
              <a:t>Windows</a:t>
            </a:r>
            <a:r>
              <a:rPr kumimoji="1" lang="ja-JP" altLang="en-US" dirty="0"/>
              <a:t> </a:t>
            </a:r>
            <a:r>
              <a:rPr kumimoji="1" lang="en-US" altLang="ja-JP" dirty="0"/>
              <a:t>10</a:t>
            </a:r>
            <a:r>
              <a:rPr kumimoji="1" lang="ja-JP" altLang="en-US" dirty="0"/>
              <a:t>のデスクトップが表示されました。</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1693" y="1341789"/>
            <a:ext cx="2383972" cy="1745131"/>
          </a:xfrm>
          <a:prstGeom prst="rect">
            <a:avLst/>
          </a:prstGeom>
        </p:spPr>
      </p:pic>
      <p:sp>
        <p:nvSpPr>
          <p:cNvPr id="4" name="テキスト ボックス 3"/>
          <p:cNvSpPr txBox="1"/>
          <p:nvPr/>
        </p:nvSpPr>
        <p:spPr>
          <a:xfrm>
            <a:off x="481692" y="3275712"/>
            <a:ext cx="461665" cy="2588078"/>
          </a:xfrm>
          <a:prstGeom prst="rect">
            <a:avLst/>
          </a:prstGeom>
          <a:noFill/>
        </p:spPr>
        <p:txBody>
          <a:bodyPr vert="eaVert" wrap="square" rtlCol="0">
            <a:spAutoFit/>
          </a:bodyPr>
          <a:lstStyle/>
          <a:p>
            <a:r>
              <a:rPr kumimoji="1" lang="ja-JP" altLang="en-US" dirty="0"/>
              <a:t>スタートボタン</a:t>
            </a:r>
          </a:p>
        </p:txBody>
      </p:sp>
      <p:sp>
        <p:nvSpPr>
          <p:cNvPr id="5" name="テキスト ボックス 4"/>
          <p:cNvSpPr txBox="1"/>
          <p:nvPr/>
        </p:nvSpPr>
        <p:spPr>
          <a:xfrm>
            <a:off x="943357" y="3275712"/>
            <a:ext cx="461665" cy="1813825"/>
          </a:xfrm>
          <a:prstGeom prst="rect">
            <a:avLst/>
          </a:prstGeom>
          <a:noFill/>
        </p:spPr>
        <p:txBody>
          <a:bodyPr vert="eaVert" wrap="square" rtlCol="0">
            <a:spAutoFit/>
          </a:bodyPr>
          <a:lstStyle/>
          <a:p>
            <a:r>
              <a:rPr kumimoji="1" lang="ja-JP" altLang="en-US" dirty="0"/>
              <a:t>エッジのアイコン</a:t>
            </a:r>
          </a:p>
        </p:txBody>
      </p:sp>
      <p:sp>
        <p:nvSpPr>
          <p:cNvPr id="6" name="テキスト ボックス 5"/>
          <p:cNvSpPr txBox="1"/>
          <p:nvPr/>
        </p:nvSpPr>
        <p:spPr>
          <a:xfrm>
            <a:off x="1405022" y="3275712"/>
            <a:ext cx="461665" cy="2824843"/>
          </a:xfrm>
          <a:prstGeom prst="rect">
            <a:avLst/>
          </a:prstGeom>
          <a:noFill/>
        </p:spPr>
        <p:txBody>
          <a:bodyPr vert="eaVert" wrap="square" rtlCol="0">
            <a:spAutoFit/>
          </a:bodyPr>
          <a:lstStyle/>
          <a:p>
            <a:r>
              <a:rPr kumimoji="1" lang="ja-JP" altLang="en-US" dirty="0"/>
              <a:t>エクスプローラーのアイコン</a:t>
            </a:r>
          </a:p>
        </p:txBody>
      </p:sp>
      <p:sp>
        <p:nvSpPr>
          <p:cNvPr id="7" name="テキスト ボックス 6"/>
          <p:cNvSpPr txBox="1"/>
          <p:nvPr/>
        </p:nvSpPr>
        <p:spPr>
          <a:xfrm>
            <a:off x="1826123" y="3275712"/>
            <a:ext cx="461665" cy="1722664"/>
          </a:xfrm>
          <a:prstGeom prst="rect">
            <a:avLst/>
          </a:prstGeom>
          <a:noFill/>
        </p:spPr>
        <p:txBody>
          <a:bodyPr vert="eaVert" wrap="square" rtlCol="0">
            <a:spAutoFit/>
          </a:bodyPr>
          <a:lstStyle/>
          <a:p>
            <a:r>
              <a:rPr kumimoji="1" lang="ja-JP" altLang="en-US" dirty="0"/>
              <a:t>ワードのアイコン</a:t>
            </a:r>
          </a:p>
        </p:txBody>
      </p:sp>
      <p:sp>
        <p:nvSpPr>
          <p:cNvPr id="10" name="テキスト ボックス 9"/>
          <p:cNvSpPr txBox="1"/>
          <p:nvPr/>
        </p:nvSpPr>
        <p:spPr>
          <a:xfrm>
            <a:off x="3314699" y="1200069"/>
            <a:ext cx="6262007" cy="646331"/>
          </a:xfrm>
          <a:prstGeom prst="rect">
            <a:avLst/>
          </a:prstGeom>
          <a:noFill/>
        </p:spPr>
        <p:txBody>
          <a:bodyPr wrap="square" rtlCol="0">
            <a:spAutoFit/>
          </a:bodyPr>
          <a:lstStyle/>
          <a:p>
            <a:r>
              <a:rPr kumimoji="1" lang="ja-JP" altLang="en-US" dirty="0">
                <a:solidFill>
                  <a:srgbClr val="0070C0"/>
                </a:solidFill>
              </a:rPr>
              <a:t>スタートボタン</a:t>
            </a:r>
            <a:r>
              <a:rPr kumimoji="1" lang="ja-JP" altLang="en-US" dirty="0"/>
              <a:t>は、デザインが少しだけ変わりました。</a:t>
            </a:r>
          </a:p>
          <a:p>
            <a:r>
              <a:rPr kumimoji="1" lang="ja-JP" altLang="en-US" dirty="0">
                <a:solidFill>
                  <a:srgbClr val="0070C0"/>
                </a:solidFill>
              </a:rPr>
              <a:t>スタートメニュー</a:t>
            </a:r>
            <a:r>
              <a:rPr kumimoji="1" lang="ja-JP" altLang="en-US" dirty="0"/>
              <a:t>は、変更がありますので後述します。</a:t>
            </a:r>
          </a:p>
        </p:txBody>
      </p:sp>
      <p:sp>
        <p:nvSpPr>
          <p:cNvPr id="11" name="テキスト ボックス 10"/>
          <p:cNvSpPr txBox="1"/>
          <p:nvPr/>
        </p:nvSpPr>
        <p:spPr>
          <a:xfrm>
            <a:off x="3314701" y="1938724"/>
            <a:ext cx="6849836" cy="923330"/>
          </a:xfrm>
          <a:prstGeom prst="rect">
            <a:avLst/>
          </a:prstGeom>
          <a:noFill/>
        </p:spPr>
        <p:txBody>
          <a:bodyPr wrap="square" rtlCol="0">
            <a:spAutoFit/>
          </a:bodyPr>
          <a:lstStyle/>
          <a:p>
            <a:r>
              <a:rPr kumimoji="1" lang="ja-JP" altLang="en-US" dirty="0">
                <a:solidFill>
                  <a:srgbClr val="FF0000"/>
                </a:solidFill>
              </a:rPr>
              <a:t>エッジ（</a:t>
            </a:r>
            <a:r>
              <a:rPr kumimoji="1" lang="en-US" altLang="ja-JP" dirty="0">
                <a:solidFill>
                  <a:srgbClr val="FF0000"/>
                </a:solidFill>
              </a:rPr>
              <a:t>Edge</a:t>
            </a:r>
            <a:r>
              <a:rPr kumimoji="1" lang="ja-JP" altLang="en-US" dirty="0">
                <a:solidFill>
                  <a:srgbClr val="FF0000"/>
                </a:solidFill>
              </a:rPr>
              <a:t>）</a:t>
            </a:r>
            <a:r>
              <a:rPr kumimoji="1" lang="ja-JP" altLang="en-US" dirty="0"/>
              <a:t>は、新しいインターネット閲覧アプリです。</a:t>
            </a:r>
          </a:p>
          <a:p>
            <a:r>
              <a:rPr kumimoji="1" lang="ja-JP" altLang="en-US" dirty="0"/>
              <a:t>インターネットエクスプローラは、使われなくなりました。</a:t>
            </a:r>
          </a:p>
          <a:p>
            <a:r>
              <a:rPr kumimoji="1" lang="en-US" altLang="ja-JP" dirty="0"/>
              <a:t>Edge</a:t>
            </a:r>
            <a:r>
              <a:rPr kumimoji="1" lang="ja-JP" altLang="en-US" dirty="0"/>
              <a:t>の使い方は、後述します。</a:t>
            </a:r>
          </a:p>
        </p:txBody>
      </p:sp>
      <p:sp>
        <p:nvSpPr>
          <p:cNvPr id="12" name="テキスト ボックス 11"/>
          <p:cNvSpPr txBox="1"/>
          <p:nvPr/>
        </p:nvSpPr>
        <p:spPr>
          <a:xfrm>
            <a:off x="3314701" y="3037073"/>
            <a:ext cx="6482825" cy="646331"/>
          </a:xfrm>
          <a:prstGeom prst="rect">
            <a:avLst/>
          </a:prstGeom>
          <a:noFill/>
        </p:spPr>
        <p:txBody>
          <a:bodyPr wrap="square" rtlCol="0">
            <a:spAutoFit/>
          </a:bodyPr>
          <a:lstStyle/>
          <a:p>
            <a:r>
              <a:rPr kumimoji="1" lang="ja-JP" altLang="en-US" dirty="0">
                <a:solidFill>
                  <a:schemeClr val="accent5"/>
                </a:solidFill>
              </a:rPr>
              <a:t>エクスプローラー</a:t>
            </a:r>
            <a:r>
              <a:rPr kumimoji="1" lang="ja-JP" altLang="en-US" dirty="0"/>
              <a:t>は、ファイルやフォルダの検索、表示、編集アプリです。ツールバーがリボンに対応しましたが、説明を省略します。</a:t>
            </a:r>
          </a:p>
        </p:txBody>
      </p:sp>
      <p:sp>
        <p:nvSpPr>
          <p:cNvPr id="13" name="テキスト ボックス 12"/>
          <p:cNvSpPr txBox="1"/>
          <p:nvPr/>
        </p:nvSpPr>
        <p:spPr>
          <a:xfrm>
            <a:off x="3314701" y="3832918"/>
            <a:ext cx="8227509" cy="923330"/>
          </a:xfrm>
          <a:prstGeom prst="rect">
            <a:avLst/>
          </a:prstGeom>
          <a:noFill/>
        </p:spPr>
        <p:txBody>
          <a:bodyPr wrap="none" rtlCol="0">
            <a:spAutoFit/>
          </a:bodyPr>
          <a:lstStyle/>
          <a:p>
            <a:r>
              <a:rPr kumimoji="1" lang="en-US" altLang="ja-JP" dirty="0">
                <a:solidFill>
                  <a:schemeClr val="accent5"/>
                </a:solidFill>
              </a:rPr>
              <a:t>Word</a:t>
            </a:r>
            <a:r>
              <a:rPr kumimoji="1" lang="ja-JP" altLang="en-US" dirty="0"/>
              <a:t>は、</a:t>
            </a:r>
            <a:r>
              <a:rPr kumimoji="1" lang="en-US" altLang="ja-JP" dirty="0"/>
              <a:t>Win</a:t>
            </a:r>
            <a:r>
              <a:rPr kumimoji="1" lang="ja-JP" altLang="en-US" dirty="0"/>
              <a:t> </a:t>
            </a:r>
            <a:r>
              <a:rPr kumimoji="1" lang="en-US" altLang="ja-JP" dirty="0"/>
              <a:t>7</a:t>
            </a:r>
            <a:r>
              <a:rPr kumimoji="1" lang="ja-JP" altLang="en-US" dirty="0"/>
              <a:t>の</a:t>
            </a:r>
            <a:r>
              <a:rPr kumimoji="1" lang="en-US" altLang="ja-JP" dirty="0"/>
              <a:t>Word</a:t>
            </a:r>
            <a:r>
              <a:rPr kumimoji="1" lang="ja-JP" altLang="en-US" dirty="0"/>
              <a:t> </a:t>
            </a:r>
            <a:r>
              <a:rPr kumimoji="1" lang="en-US" altLang="ja-JP" dirty="0"/>
              <a:t>2010</a:t>
            </a:r>
            <a:r>
              <a:rPr kumimoji="1" lang="ja-JP" altLang="en-US" dirty="0"/>
              <a:t>が</a:t>
            </a:r>
            <a:r>
              <a:rPr kumimoji="1" lang="en-US" altLang="ja-JP" dirty="0"/>
              <a:t>Word</a:t>
            </a:r>
            <a:r>
              <a:rPr kumimoji="1" lang="ja-JP" altLang="en-US" dirty="0"/>
              <a:t> </a:t>
            </a:r>
            <a:r>
              <a:rPr kumimoji="1" lang="en-US" altLang="ja-JP" dirty="0"/>
              <a:t>2019</a:t>
            </a:r>
            <a:r>
              <a:rPr kumimoji="1" lang="ja-JP" altLang="en-US" dirty="0"/>
              <a:t>に変わりました。</a:t>
            </a:r>
          </a:p>
          <a:p>
            <a:r>
              <a:rPr kumimoji="1" lang="ja-JP" altLang="en-US" dirty="0"/>
              <a:t>色、デザインやリボンなどの一部が変わっていますが、大きな変更はありません。</a:t>
            </a:r>
          </a:p>
          <a:p>
            <a:r>
              <a:rPr kumimoji="1" lang="ja-JP" altLang="en-US" dirty="0"/>
              <a:t>後述します。</a:t>
            </a:r>
            <a:r>
              <a:rPr kumimoji="1" lang="en-US" altLang="ja-JP" dirty="0"/>
              <a:t>Office</a:t>
            </a:r>
            <a:r>
              <a:rPr kumimoji="1" lang="ja-JP" altLang="en-US" dirty="0"/>
              <a:t> </a:t>
            </a:r>
            <a:r>
              <a:rPr kumimoji="1" lang="en-US" altLang="ja-JP" dirty="0"/>
              <a:t>2019</a:t>
            </a:r>
            <a:r>
              <a:rPr kumimoji="1" lang="ja-JP" altLang="en-US" dirty="0"/>
              <a:t>の他の</a:t>
            </a:r>
            <a:r>
              <a:rPr kumimoji="1" lang="en-US" altLang="ja-JP" dirty="0"/>
              <a:t>2</a:t>
            </a:r>
            <a:r>
              <a:rPr kumimoji="1" lang="ja-JP" altLang="en-US" dirty="0"/>
              <a:t>つ（</a:t>
            </a:r>
            <a:r>
              <a:rPr kumimoji="1" lang="en-US" altLang="ja-JP" dirty="0"/>
              <a:t>Excel</a:t>
            </a:r>
            <a:r>
              <a:rPr kumimoji="1" lang="ja-JP" altLang="en-US" dirty="0" err="1"/>
              <a:t>、</a:t>
            </a:r>
            <a:r>
              <a:rPr kumimoji="1" lang="en-US" altLang="ja-JP" dirty="0"/>
              <a:t>Outlook</a:t>
            </a:r>
            <a:r>
              <a:rPr kumimoji="1" lang="ja-JP" altLang="en-US" dirty="0"/>
              <a:t>）のアプリの説明は、省略します。</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92" y="1341789"/>
            <a:ext cx="2322561" cy="2322561"/>
          </a:xfrm>
          <a:prstGeom prst="rect">
            <a:avLst/>
          </a:prstGeom>
        </p:spPr>
      </p:pic>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5</a:t>
            </a:fld>
            <a:endParaRPr kumimoji="1" lang="ja-JP" altLang="en-US"/>
          </a:p>
        </p:txBody>
      </p:sp>
      <p:sp>
        <p:nvSpPr>
          <p:cNvPr id="14" name="正方形/長方形 13">
            <a:extLst>
              <a:ext uri="{FF2B5EF4-FFF2-40B4-BE49-F238E27FC236}">
                <a16:creationId xmlns:a16="http://schemas.microsoft.com/office/drawing/2014/main" id="{088D57C1-A15B-47D0-A0E6-05742B933675}"/>
              </a:ext>
            </a:extLst>
          </p:cNvPr>
          <p:cNvSpPr/>
          <p:nvPr/>
        </p:nvSpPr>
        <p:spPr>
          <a:xfrm>
            <a:off x="2348917" y="2734811"/>
            <a:ext cx="369116" cy="302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024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9668" y="524112"/>
            <a:ext cx="4605251" cy="369332"/>
          </a:xfrm>
          <a:prstGeom prst="rect">
            <a:avLst/>
          </a:prstGeom>
          <a:noFill/>
        </p:spPr>
        <p:txBody>
          <a:bodyPr wrap="square" rtlCol="0">
            <a:spAutoFit/>
          </a:bodyPr>
          <a:lstStyle/>
          <a:p>
            <a:r>
              <a:rPr kumimoji="1" lang="ja-JP" altLang="en-US" dirty="0"/>
              <a:t>タスクバーと言語バー、システムアイコン他</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75625" y="1051831"/>
            <a:ext cx="6278850" cy="1724620"/>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6952" y="1051831"/>
            <a:ext cx="2310939" cy="1745131"/>
          </a:xfrm>
          <a:prstGeom prst="rect">
            <a:avLst/>
          </a:prstGeom>
        </p:spPr>
      </p:pic>
      <p:sp>
        <p:nvSpPr>
          <p:cNvPr id="5" name="テキスト ボックス 4"/>
          <p:cNvSpPr txBox="1"/>
          <p:nvPr/>
        </p:nvSpPr>
        <p:spPr>
          <a:xfrm>
            <a:off x="652548" y="2926080"/>
            <a:ext cx="2119746" cy="369332"/>
          </a:xfrm>
          <a:prstGeom prst="rect">
            <a:avLst/>
          </a:prstGeom>
          <a:noFill/>
        </p:spPr>
        <p:txBody>
          <a:bodyPr wrap="square" rtlCol="0">
            <a:spAutoFit/>
          </a:bodyPr>
          <a:lstStyle/>
          <a:p>
            <a:r>
              <a:rPr kumimoji="1" lang="ja-JP" altLang="en-US" dirty="0"/>
              <a:t>前ページで説明</a:t>
            </a:r>
          </a:p>
        </p:txBody>
      </p:sp>
      <p:sp>
        <p:nvSpPr>
          <p:cNvPr id="10" name="テキスト ボックス 9"/>
          <p:cNvSpPr txBox="1"/>
          <p:nvPr/>
        </p:nvSpPr>
        <p:spPr>
          <a:xfrm>
            <a:off x="4255430" y="2885058"/>
            <a:ext cx="461665" cy="3450227"/>
          </a:xfrm>
          <a:prstGeom prst="rect">
            <a:avLst/>
          </a:prstGeom>
          <a:noFill/>
        </p:spPr>
        <p:txBody>
          <a:bodyPr vert="eaVert" wrap="square" rtlCol="0">
            <a:spAutoFit/>
          </a:bodyPr>
          <a:lstStyle/>
          <a:p>
            <a:r>
              <a:rPr kumimoji="1" lang="ja-JP" altLang="en-US" dirty="0"/>
              <a:t>言語バー（日本語入力ツールバー）</a:t>
            </a:r>
          </a:p>
        </p:txBody>
      </p:sp>
      <p:sp>
        <p:nvSpPr>
          <p:cNvPr id="6" name="テキスト ボックス 5"/>
          <p:cNvSpPr txBox="1"/>
          <p:nvPr/>
        </p:nvSpPr>
        <p:spPr>
          <a:xfrm>
            <a:off x="5372673" y="2926071"/>
            <a:ext cx="461665" cy="3025685"/>
          </a:xfrm>
          <a:prstGeom prst="rect">
            <a:avLst/>
          </a:prstGeom>
          <a:noFill/>
        </p:spPr>
        <p:txBody>
          <a:bodyPr vert="eaVert" wrap="square" rtlCol="0">
            <a:spAutoFit/>
          </a:bodyPr>
          <a:lstStyle/>
          <a:p>
            <a:r>
              <a:rPr kumimoji="1" lang="ja-JP" altLang="en-US" dirty="0"/>
              <a:t>スピーカーの音量</a:t>
            </a:r>
          </a:p>
        </p:txBody>
      </p:sp>
      <p:sp>
        <p:nvSpPr>
          <p:cNvPr id="9" name="テキスト ボックス 8"/>
          <p:cNvSpPr txBox="1"/>
          <p:nvPr/>
        </p:nvSpPr>
        <p:spPr>
          <a:xfrm>
            <a:off x="7159504" y="2926072"/>
            <a:ext cx="461665" cy="3025685"/>
          </a:xfrm>
          <a:prstGeom prst="rect">
            <a:avLst/>
          </a:prstGeom>
          <a:noFill/>
        </p:spPr>
        <p:txBody>
          <a:bodyPr vert="eaVert" wrap="square" rtlCol="0">
            <a:spAutoFit/>
          </a:bodyPr>
          <a:lstStyle/>
          <a:p>
            <a:r>
              <a:rPr kumimoji="1" lang="ja-JP" altLang="en-US" dirty="0"/>
              <a:t>ネットワーク接続状態</a:t>
            </a:r>
          </a:p>
        </p:txBody>
      </p:sp>
      <p:sp>
        <p:nvSpPr>
          <p:cNvPr id="11" name="テキスト ボックス 10"/>
          <p:cNvSpPr txBox="1"/>
          <p:nvPr/>
        </p:nvSpPr>
        <p:spPr>
          <a:xfrm>
            <a:off x="6250343" y="2926071"/>
            <a:ext cx="461665" cy="3025685"/>
          </a:xfrm>
          <a:prstGeom prst="rect">
            <a:avLst/>
          </a:prstGeom>
          <a:noFill/>
        </p:spPr>
        <p:txBody>
          <a:bodyPr vert="eaVert" wrap="square" rtlCol="0">
            <a:spAutoFit/>
          </a:bodyPr>
          <a:lstStyle/>
          <a:p>
            <a:r>
              <a:rPr kumimoji="1" lang="ja-JP" altLang="en-US" dirty="0"/>
              <a:t>ＵＳＢ接続・切断</a:t>
            </a:r>
          </a:p>
        </p:txBody>
      </p:sp>
      <p:sp>
        <p:nvSpPr>
          <p:cNvPr id="12" name="テキスト ボックス 11"/>
          <p:cNvSpPr txBox="1"/>
          <p:nvPr/>
        </p:nvSpPr>
        <p:spPr>
          <a:xfrm>
            <a:off x="6823797" y="2926072"/>
            <a:ext cx="461665" cy="3025685"/>
          </a:xfrm>
          <a:prstGeom prst="rect">
            <a:avLst/>
          </a:prstGeom>
          <a:noFill/>
        </p:spPr>
        <p:txBody>
          <a:bodyPr vert="eaVert" wrap="square" rtlCol="0">
            <a:spAutoFit/>
          </a:bodyPr>
          <a:lstStyle/>
          <a:p>
            <a:r>
              <a:rPr kumimoji="1" lang="ja-JP" altLang="en-US" dirty="0"/>
              <a:t>ウイルスバスター</a:t>
            </a:r>
          </a:p>
        </p:txBody>
      </p:sp>
      <p:sp>
        <p:nvSpPr>
          <p:cNvPr id="13" name="テキスト ボックス 12"/>
          <p:cNvSpPr txBox="1"/>
          <p:nvPr/>
        </p:nvSpPr>
        <p:spPr>
          <a:xfrm>
            <a:off x="5932650" y="2926071"/>
            <a:ext cx="461665" cy="3025685"/>
          </a:xfrm>
          <a:prstGeom prst="rect">
            <a:avLst/>
          </a:prstGeom>
          <a:noFill/>
        </p:spPr>
        <p:txBody>
          <a:bodyPr vert="eaVert" wrap="square" rtlCol="0">
            <a:spAutoFit/>
          </a:bodyPr>
          <a:lstStyle/>
          <a:p>
            <a:r>
              <a:rPr kumimoji="1" lang="ja-JP" altLang="en-US" dirty="0">
                <a:solidFill>
                  <a:srgbClr val="FF0000"/>
                </a:solidFill>
              </a:rPr>
              <a:t>ウインドウズのセキュリティ</a:t>
            </a:r>
          </a:p>
        </p:txBody>
      </p:sp>
      <p:sp>
        <p:nvSpPr>
          <p:cNvPr id="14" name="テキスト ボックス 13"/>
          <p:cNvSpPr txBox="1"/>
          <p:nvPr/>
        </p:nvSpPr>
        <p:spPr>
          <a:xfrm>
            <a:off x="7429653" y="2926072"/>
            <a:ext cx="461665" cy="3025685"/>
          </a:xfrm>
          <a:prstGeom prst="rect">
            <a:avLst/>
          </a:prstGeom>
          <a:noFill/>
        </p:spPr>
        <p:txBody>
          <a:bodyPr vert="eaVert" wrap="square" rtlCol="0">
            <a:spAutoFit/>
          </a:bodyPr>
          <a:lstStyle/>
          <a:p>
            <a:r>
              <a:rPr kumimoji="1" lang="ja-JP" altLang="en-US" dirty="0">
                <a:solidFill>
                  <a:srgbClr val="0070C0"/>
                </a:solidFill>
              </a:rPr>
              <a:t>入力インジケーター</a:t>
            </a:r>
          </a:p>
        </p:txBody>
      </p:sp>
      <p:sp>
        <p:nvSpPr>
          <p:cNvPr id="15" name="テキスト ボックス 14"/>
          <p:cNvSpPr txBox="1"/>
          <p:nvPr/>
        </p:nvSpPr>
        <p:spPr>
          <a:xfrm>
            <a:off x="8012326" y="2926072"/>
            <a:ext cx="461665" cy="3025685"/>
          </a:xfrm>
          <a:prstGeom prst="rect">
            <a:avLst/>
          </a:prstGeom>
          <a:noFill/>
        </p:spPr>
        <p:txBody>
          <a:bodyPr vert="eaVert" wrap="square" rtlCol="0">
            <a:spAutoFit/>
          </a:bodyPr>
          <a:lstStyle/>
          <a:p>
            <a:r>
              <a:rPr kumimoji="1" lang="ja-JP" altLang="en-US" dirty="0"/>
              <a:t>時刻・日付</a:t>
            </a:r>
          </a:p>
        </p:txBody>
      </p:sp>
      <p:sp>
        <p:nvSpPr>
          <p:cNvPr id="16" name="テキスト ボックス 15"/>
          <p:cNvSpPr txBox="1"/>
          <p:nvPr/>
        </p:nvSpPr>
        <p:spPr>
          <a:xfrm>
            <a:off x="8647390" y="2885058"/>
            <a:ext cx="461665" cy="3025685"/>
          </a:xfrm>
          <a:prstGeom prst="rect">
            <a:avLst/>
          </a:prstGeom>
          <a:noFill/>
        </p:spPr>
        <p:txBody>
          <a:bodyPr vert="eaVert" wrap="square" rtlCol="0">
            <a:spAutoFit/>
          </a:bodyPr>
          <a:lstStyle/>
          <a:p>
            <a:r>
              <a:rPr kumimoji="1" lang="ja-JP" altLang="en-US" dirty="0">
                <a:solidFill>
                  <a:srgbClr val="FF0000"/>
                </a:solidFill>
              </a:rPr>
              <a:t>アクションセンターの表示</a:t>
            </a:r>
          </a:p>
        </p:txBody>
      </p:sp>
      <p:sp>
        <p:nvSpPr>
          <p:cNvPr id="7" name="テキスト ボックス 6"/>
          <p:cNvSpPr txBox="1"/>
          <p:nvPr/>
        </p:nvSpPr>
        <p:spPr>
          <a:xfrm>
            <a:off x="652548" y="3462557"/>
            <a:ext cx="3171964" cy="923330"/>
          </a:xfrm>
          <a:prstGeom prst="rect">
            <a:avLst/>
          </a:prstGeom>
          <a:noFill/>
        </p:spPr>
        <p:txBody>
          <a:bodyPr wrap="square" rtlCol="0">
            <a:spAutoFit/>
          </a:bodyPr>
          <a:lstStyle/>
          <a:p>
            <a:r>
              <a:rPr kumimoji="1" lang="ja-JP" altLang="en-US" dirty="0"/>
              <a:t>タスクバー</a:t>
            </a:r>
          </a:p>
          <a:p>
            <a:r>
              <a:rPr kumimoji="1" lang="ja-JP" altLang="en-US" dirty="0"/>
              <a:t>左端は、スタートボタン、右端は、アクションセンターまで。</a:t>
            </a:r>
          </a:p>
        </p:txBody>
      </p:sp>
      <p:cxnSp>
        <p:nvCxnSpPr>
          <p:cNvPr id="18" name="直線矢印コネクタ 17"/>
          <p:cNvCxnSpPr/>
          <p:nvPr/>
        </p:nvCxnSpPr>
        <p:spPr>
          <a:xfrm flipV="1">
            <a:off x="1926771" y="2596243"/>
            <a:ext cx="1370473" cy="103772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4" name="テキスト ボックス 23"/>
          <p:cNvSpPr txBox="1"/>
          <p:nvPr/>
        </p:nvSpPr>
        <p:spPr>
          <a:xfrm>
            <a:off x="5683890" y="2926070"/>
            <a:ext cx="461665" cy="3025685"/>
          </a:xfrm>
          <a:prstGeom prst="rect">
            <a:avLst/>
          </a:prstGeom>
          <a:noFill/>
        </p:spPr>
        <p:txBody>
          <a:bodyPr vert="eaVert" wrap="square" rtlCol="0">
            <a:spAutoFit/>
          </a:bodyPr>
          <a:lstStyle/>
          <a:p>
            <a:r>
              <a:rPr kumimoji="1" lang="ja-JP" altLang="en-US" dirty="0"/>
              <a:t>スピーカーの音質</a:t>
            </a:r>
          </a:p>
        </p:txBody>
      </p:sp>
      <p:sp>
        <p:nvSpPr>
          <p:cNvPr id="25" name="テキスト ボックス 24"/>
          <p:cNvSpPr txBox="1"/>
          <p:nvPr/>
        </p:nvSpPr>
        <p:spPr>
          <a:xfrm>
            <a:off x="6537070" y="2885058"/>
            <a:ext cx="461665" cy="3025685"/>
          </a:xfrm>
          <a:prstGeom prst="rect">
            <a:avLst/>
          </a:prstGeom>
          <a:noFill/>
        </p:spPr>
        <p:txBody>
          <a:bodyPr vert="eaVert" wrap="square" rtlCol="0">
            <a:spAutoFit/>
          </a:bodyPr>
          <a:lstStyle/>
          <a:p>
            <a:r>
              <a:rPr kumimoji="1" lang="ja-JP" altLang="en-US" dirty="0"/>
              <a:t>インテルグラフィック設定</a:t>
            </a:r>
          </a:p>
        </p:txBody>
      </p:sp>
      <p:sp>
        <p:nvSpPr>
          <p:cNvPr id="17" name="雲形吹き出し 16"/>
          <p:cNvSpPr/>
          <p:nvPr/>
        </p:nvSpPr>
        <p:spPr>
          <a:xfrm>
            <a:off x="8983097" y="3091040"/>
            <a:ext cx="2732652" cy="1085850"/>
          </a:xfrm>
          <a:prstGeom prst="cloudCallout">
            <a:avLst>
              <a:gd name="adj1" fmla="val -45787"/>
              <a:gd name="adj2" fmla="val -6296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400" dirty="0"/>
          </a:p>
          <a:p>
            <a:endParaRPr lang="ja-JP" altLang="en-US" sz="1400" dirty="0"/>
          </a:p>
          <a:p>
            <a:r>
              <a:rPr lang="ja-JP" altLang="en-US" sz="1400" dirty="0"/>
              <a:t>アクションセンターには通知が表示されます。後述</a:t>
            </a:r>
          </a:p>
          <a:p>
            <a:endParaRPr lang="ja-JP" altLang="en-US" sz="1400" dirty="0"/>
          </a:p>
          <a:p>
            <a:endParaRPr kumimoji="1" lang="ja-JP" altLang="en-US" sz="1400" dirty="0"/>
          </a:p>
        </p:txBody>
      </p:sp>
      <p:sp>
        <p:nvSpPr>
          <p:cNvPr id="19" name="雲形吹き出し 18"/>
          <p:cNvSpPr/>
          <p:nvPr/>
        </p:nvSpPr>
        <p:spPr>
          <a:xfrm>
            <a:off x="5914722" y="465364"/>
            <a:ext cx="3477441" cy="1603556"/>
          </a:xfrm>
          <a:prstGeom prst="cloudCallout">
            <a:avLst>
              <a:gd name="adj1" fmla="val -1798"/>
              <a:gd name="adj2" fmla="val 71906"/>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dirty="0"/>
              <a:t>入力インジケーターは、</a:t>
            </a:r>
            <a:r>
              <a:rPr lang="en-US" altLang="ja-JP" sz="1400" dirty="0"/>
              <a:t>A</a:t>
            </a:r>
            <a:r>
              <a:rPr lang="ja-JP" altLang="en-US" sz="1400" dirty="0"/>
              <a:t>：日本語オフ、あ：日本語オンを表します。表示されない場合もあります。</a:t>
            </a:r>
          </a:p>
          <a:p>
            <a:endParaRPr kumimoji="1" lang="ja-JP" altLang="en-US" sz="1400" dirty="0"/>
          </a:p>
        </p:txBody>
      </p:sp>
      <p:sp>
        <p:nvSpPr>
          <p:cNvPr id="20" name="テキスト ボックス 19"/>
          <p:cNvSpPr txBox="1"/>
          <p:nvPr/>
        </p:nvSpPr>
        <p:spPr>
          <a:xfrm>
            <a:off x="614908" y="4950324"/>
            <a:ext cx="354221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solidFill>
                  <a:srgbClr val="FF0000"/>
                </a:solidFill>
              </a:rPr>
              <a:t>※</a:t>
            </a:r>
            <a:r>
              <a:rPr kumimoji="1" lang="ja-JP" altLang="en-US" dirty="0">
                <a:solidFill>
                  <a:srgbClr val="FF0000"/>
                </a:solidFill>
              </a:rPr>
              <a:t>言語バーが表示されない場合は、トラブル解決編をご参照ください。</a:t>
            </a:r>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2164" y="4385887"/>
            <a:ext cx="1757486" cy="1757486"/>
          </a:xfrm>
          <a:prstGeom prst="rect">
            <a:avLst/>
          </a:prstGeom>
        </p:spPr>
      </p:pic>
      <p:sp>
        <p:nvSpPr>
          <p:cNvPr id="8" name="スライド番号プレースホルダー 7"/>
          <p:cNvSpPr>
            <a:spLocks noGrp="1"/>
          </p:cNvSpPr>
          <p:nvPr>
            <p:ph type="sldNum" sz="quarter" idx="12"/>
          </p:nvPr>
        </p:nvSpPr>
        <p:spPr/>
        <p:txBody>
          <a:bodyPr/>
          <a:lstStyle/>
          <a:p>
            <a:fld id="{4B293558-1A3E-4DE9-8BAC-E7E9A8F8DB1D}" type="slidenum">
              <a:rPr kumimoji="1" lang="ja-JP" altLang="en-US" smtClean="0"/>
              <a:t>6</a:t>
            </a:fld>
            <a:endParaRPr kumimoji="1" lang="ja-JP" altLang="en-US"/>
          </a:p>
        </p:txBody>
      </p:sp>
      <p:sp>
        <p:nvSpPr>
          <p:cNvPr id="21" name="正方形/長方形 20">
            <a:extLst>
              <a:ext uri="{FF2B5EF4-FFF2-40B4-BE49-F238E27FC236}">
                <a16:creationId xmlns:a16="http://schemas.microsoft.com/office/drawing/2014/main" id="{196AF681-DE30-4978-A3AF-9E0A46766509}"/>
              </a:ext>
            </a:extLst>
          </p:cNvPr>
          <p:cNvSpPr/>
          <p:nvPr/>
        </p:nvSpPr>
        <p:spPr>
          <a:xfrm>
            <a:off x="2424418" y="2449585"/>
            <a:ext cx="347876" cy="261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605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2321" y="571500"/>
            <a:ext cx="1936749" cy="646331"/>
          </a:xfrm>
          <a:prstGeom prst="rect">
            <a:avLst/>
          </a:prstGeom>
          <a:noFill/>
        </p:spPr>
        <p:txBody>
          <a:bodyPr wrap="none" rtlCol="0">
            <a:spAutoFit/>
          </a:bodyPr>
          <a:lstStyle/>
          <a:p>
            <a:r>
              <a:rPr kumimoji="1" lang="ja-JP" altLang="en-US" dirty="0">
                <a:solidFill>
                  <a:srgbClr val="FF0000"/>
                </a:solidFill>
              </a:rPr>
              <a:t>アクションセンター</a:t>
            </a:r>
          </a:p>
          <a:p>
            <a:r>
              <a:rPr kumimoji="1" lang="ja-JP" altLang="en-US" dirty="0"/>
              <a:t>通知</a:t>
            </a:r>
          </a:p>
        </p:txBody>
      </p:sp>
      <p:sp>
        <p:nvSpPr>
          <p:cNvPr id="3" name="テキスト ボックス 2"/>
          <p:cNvSpPr txBox="1"/>
          <p:nvPr/>
        </p:nvSpPr>
        <p:spPr>
          <a:xfrm>
            <a:off x="4534807" y="1801021"/>
            <a:ext cx="7197804" cy="3416320"/>
          </a:xfrm>
          <a:prstGeom prst="rect">
            <a:avLst/>
          </a:prstGeom>
          <a:noFill/>
        </p:spPr>
        <p:txBody>
          <a:bodyPr wrap="none" rtlCol="0">
            <a:spAutoFit/>
          </a:bodyPr>
          <a:lstStyle/>
          <a:p>
            <a:r>
              <a:rPr kumimoji="1" lang="ja-JP" altLang="en-US" dirty="0"/>
              <a:t>タスクバー右端のアイコンをクリックすると</a:t>
            </a:r>
            <a:r>
              <a:rPr kumimoji="1" lang="en-US" altLang="ja-JP" dirty="0"/>
              <a:t>Windows</a:t>
            </a:r>
            <a:r>
              <a:rPr kumimoji="1" lang="ja-JP" altLang="en-US" dirty="0"/>
              <a:t>及びアプリからの</a:t>
            </a:r>
          </a:p>
          <a:p>
            <a:r>
              <a:rPr kumimoji="1" lang="ja-JP" altLang="en-US" dirty="0"/>
              <a:t>通知が画面右に帯状に表示される場合があります。</a:t>
            </a:r>
          </a:p>
          <a:p>
            <a:r>
              <a:rPr kumimoji="1" lang="ja-JP" altLang="en-US" dirty="0"/>
              <a:t>この表示をアクションセンターと呼びます。</a:t>
            </a:r>
          </a:p>
          <a:p>
            <a:r>
              <a:rPr kumimoji="1" lang="ja-JP" altLang="en-US" dirty="0"/>
              <a:t>たいていは、情報なので、個々の通知をクリックすることなく、</a:t>
            </a:r>
          </a:p>
          <a:p>
            <a:r>
              <a:rPr kumimoji="1" lang="ja-JP" altLang="en-US" dirty="0"/>
              <a:t>アクションセンターの外側をクリックしてください。</a:t>
            </a:r>
          </a:p>
          <a:p>
            <a:endParaRPr lang="ja-JP" altLang="en-US" dirty="0"/>
          </a:p>
          <a:p>
            <a:r>
              <a:rPr kumimoji="1" lang="ja-JP" altLang="en-US" dirty="0"/>
              <a:t>あるいは、通知画面のずっと下方に「</a:t>
            </a:r>
            <a:r>
              <a:rPr kumimoji="1" lang="ja-JP" altLang="en-US" dirty="0">
                <a:solidFill>
                  <a:srgbClr val="0070C0"/>
                </a:solidFill>
              </a:rPr>
              <a:t>すべての通知をクリア</a:t>
            </a:r>
            <a:r>
              <a:rPr kumimoji="1" lang="ja-JP" altLang="en-US" dirty="0"/>
              <a:t>」</a:t>
            </a:r>
          </a:p>
          <a:p>
            <a:r>
              <a:rPr kumimoji="1" lang="ja-JP" altLang="en-US" dirty="0"/>
              <a:t>という青いリンク文字がありますので、その文字をクリックして</a:t>
            </a:r>
          </a:p>
          <a:p>
            <a:r>
              <a:rPr kumimoji="1" lang="ja-JP" altLang="en-US" dirty="0"/>
              <a:t>通知をすべてクリアします。</a:t>
            </a:r>
          </a:p>
          <a:p>
            <a:endParaRPr lang="ja-JP" altLang="en-US" dirty="0"/>
          </a:p>
          <a:p>
            <a:r>
              <a:rPr kumimoji="1" lang="ja-JP" altLang="en-US" dirty="0"/>
              <a:t>警告やエラーで、内容を確認したい場合は、当該の通知をクリックすると</a:t>
            </a:r>
          </a:p>
          <a:p>
            <a:r>
              <a:rPr kumimoji="1" lang="ja-JP" altLang="en-US" dirty="0"/>
              <a:t>さらに詳細が表示されるか、または、関係する設定画面が表示されます。</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91" y="1539937"/>
            <a:ext cx="3673158" cy="3215919"/>
          </a:xfrm>
          <a:prstGeom prst="rect">
            <a:avLst/>
          </a:prstGeom>
        </p:spPr>
      </p:pic>
      <p:sp>
        <p:nvSpPr>
          <p:cNvPr id="6" name="テキスト ボックス 5"/>
          <p:cNvSpPr txBox="1"/>
          <p:nvPr/>
        </p:nvSpPr>
        <p:spPr>
          <a:xfrm>
            <a:off x="659260" y="4893296"/>
            <a:ext cx="3703258" cy="369332"/>
          </a:xfrm>
          <a:prstGeom prst="rect">
            <a:avLst/>
          </a:prstGeom>
          <a:noFill/>
        </p:spPr>
        <p:txBody>
          <a:bodyPr wrap="none" rtlCol="0">
            <a:spAutoFit/>
          </a:bodyPr>
          <a:lstStyle/>
          <a:p>
            <a:r>
              <a:rPr kumimoji="1" lang="ja-JP" altLang="en-US" dirty="0"/>
              <a:t>上の通知内容は、別の</a:t>
            </a:r>
            <a:r>
              <a:rPr kumimoji="1" lang="en-US" altLang="ja-JP" dirty="0"/>
              <a:t>PC</a:t>
            </a:r>
            <a:r>
              <a:rPr kumimoji="1" lang="ja-JP" altLang="en-US" dirty="0"/>
              <a:t>の例です。</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766" y="2547144"/>
            <a:ext cx="1757486" cy="1757486"/>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45478" y="1331748"/>
            <a:ext cx="579665" cy="358259"/>
          </a:xfrm>
          <a:prstGeom prst="rect">
            <a:avLst/>
          </a:prstGeom>
        </p:spPr>
      </p:pic>
      <p:cxnSp>
        <p:nvCxnSpPr>
          <p:cNvPr id="9" name="直線矢印コネクタ 8"/>
          <p:cNvCxnSpPr/>
          <p:nvPr/>
        </p:nvCxnSpPr>
        <p:spPr>
          <a:xfrm flipH="1" flipV="1">
            <a:off x="5167993" y="1539937"/>
            <a:ext cx="1477736" cy="261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3967843" y="2269671"/>
            <a:ext cx="566964" cy="138793"/>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11" name="スライド番号プレースホルダー 10"/>
          <p:cNvSpPr>
            <a:spLocks noGrp="1"/>
          </p:cNvSpPr>
          <p:nvPr>
            <p:ph type="sldNum" sz="quarter" idx="12"/>
          </p:nvPr>
        </p:nvSpPr>
        <p:spPr/>
        <p:txBody>
          <a:bodyPr/>
          <a:lstStyle/>
          <a:p>
            <a:fld id="{4B293558-1A3E-4DE9-8BAC-E7E9A8F8DB1D}" type="slidenum">
              <a:rPr kumimoji="1" lang="ja-JP" altLang="en-US" smtClean="0"/>
              <a:t>7</a:t>
            </a:fld>
            <a:endParaRPr kumimoji="1" lang="ja-JP" altLang="en-US"/>
          </a:p>
        </p:txBody>
      </p:sp>
    </p:spTree>
    <p:extLst>
      <p:ext uri="{BB962C8B-B14F-4D97-AF65-F5344CB8AC3E}">
        <p14:creationId xmlns:p14="http://schemas.microsoft.com/office/powerpoint/2010/main" val="293357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7636" y="522514"/>
            <a:ext cx="2226892" cy="369332"/>
          </a:xfrm>
          <a:prstGeom prst="rect">
            <a:avLst/>
          </a:prstGeom>
          <a:noFill/>
        </p:spPr>
        <p:txBody>
          <a:bodyPr wrap="none" rtlCol="0">
            <a:spAutoFit/>
          </a:bodyPr>
          <a:lstStyle/>
          <a:p>
            <a:r>
              <a:rPr kumimoji="1" lang="ja-JP" altLang="en-US" dirty="0">
                <a:solidFill>
                  <a:srgbClr val="FF0000"/>
                </a:solidFill>
              </a:rPr>
              <a:t>スタートメニュー</a:t>
            </a:r>
            <a:r>
              <a:rPr kumimoji="1" lang="ja-JP" altLang="en-US" dirty="0"/>
              <a:t>　（</a:t>
            </a:r>
            <a:r>
              <a:rPr kumimoji="1" lang="en-US" altLang="ja-JP" dirty="0"/>
              <a:t>1</a:t>
            </a:r>
            <a:r>
              <a:rPr kumimoji="1" lang="ja-JP" altLang="en-US" dirty="0"/>
              <a:t>）</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8799" y="891846"/>
            <a:ext cx="5229012" cy="5429250"/>
          </a:xfrm>
          <a:prstGeom prst="rect">
            <a:avLst/>
          </a:prstGeom>
        </p:spPr>
      </p:pic>
      <p:sp>
        <p:nvSpPr>
          <p:cNvPr id="4" name="テキスト ボックス 3"/>
          <p:cNvSpPr txBox="1"/>
          <p:nvPr/>
        </p:nvSpPr>
        <p:spPr>
          <a:xfrm>
            <a:off x="6319157" y="891846"/>
            <a:ext cx="5470071" cy="1477328"/>
          </a:xfrm>
          <a:prstGeom prst="rect">
            <a:avLst/>
          </a:prstGeom>
          <a:noFill/>
        </p:spPr>
        <p:txBody>
          <a:bodyPr wrap="square" rtlCol="0">
            <a:spAutoFit/>
          </a:bodyPr>
          <a:lstStyle/>
          <a:p>
            <a:r>
              <a:rPr kumimoji="1" lang="ja-JP" altLang="en-US" dirty="0"/>
              <a:t>スタートボタンをクリックするとスタートメニューが表示されます。</a:t>
            </a:r>
          </a:p>
          <a:p>
            <a:r>
              <a:rPr kumimoji="1" lang="ja-JP" altLang="en-US" dirty="0"/>
              <a:t>スタートボタンを再度、クリックするとスタートメニューは閉じます。</a:t>
            </a:r>
          </a:p>
          <a:p>
            <a:r>
              <a:rPr kumimoji="1" lang="ja-JP" altLang="en-US" dirty="0"/>
              <a:t>スタートメニューは、下の</a:t>
            </a:r>
            <a:r>
              <a:rPr kumimoji="1" lang="en-US" altLang="ja-JP" dirty="0"/>
              <a:t>3</a:t>
            </a:r>
            <a:r>
              <a:rPr kumimoji="1" lang="ja-JP" altLang="en-US" dirty="0"/>
              <a:t>個の要素から成り立ちます。</a:t>
            </a:r>
          </a:p>
        </p:txBody>
      </p:sp>
      <p:sp>
        <p:nvSpPr>
          <p:cNvPr id="5" name="テキスト ボックス 4"/>
          <p:cNvSpPr txBox="1"/>
          <p:nvPr/>
        </p:nvSpPr>
        <p:spPr>
          <a:xfrm>
            <a:off x="6319158" y="2686050"/>
            <a:ext cx="461665" cy="3200400"/>
          </a:xfrm>
          <a:prstGeom prst="rect">
            <a:avLst/>
          </a:prstGeom>
          <a:noFill/>
        </p:spPr>
        <p:txBody>
          <a:bodyPr vert="eaVert" wrap="square" rtlCol="0">
            <a:spAutoFit/>
          </a:bodyPr>
          <a:lstStyle/>
          <a:p>
            <a:r>
              <a:rPr kumimoji="1" lang="ja-JP" altLang="en-US" dirty="0"/>
              <a:t>ユーザー、設定、電源アイコン</a:t>
            </a:r>
          </a:p>
        </p:txBody>
      </p:sp>
      <p:sp>
        <p:nvSpPr>
          <p:cNvPr id="6" name="テキスト ボックス 5"/>
          <p:cNvSpPr txBox="1"/>
          <p:nvPr/>
        </p:nvSpPr>
        <p:spPr>
          <a:xfrm>
            <a:off x="6674507" y="2686050"/>
            <a:ext cx="738664" cy="3469821"/>
          </a:xfrm>
          <a:prstGeom prst="rect">
            <a:avLst/>
          </a:prstGeom>
          <a:noFill/>
        </p:spPr>
        <p:txBody>
          <a:bodyPr vert="eaVert" wrap="square" rtlCol="0">
            <a:spAutoFit/>
          </a:bodyPr>
          <a:lstStyle/>
          <a:p>
            <a:r>
              <a:rPr kumimoji="1" lang="ja-JP" altLang="en-US" dirty="0"/>
              <a:t>スタートメニュー（アプリ一覧）</a:t>
            </a:r>
          </a:p>
          <a:p>
            <a:r>
              <a:rPr kumimoji="1" lang="ja-JP" altLang="en-US" dirty="0"/>
              <a:t>　　　　　Ａ～Ｚ、あ～ん、漢字</a:t>
            </a:r>
          </a:p>
        </p:txBody>
      </p:sp>
      <p:sp>
        <p:nvSpPr>
          <p:cNvPr id="7" name="テキスト ボックス 6"/>
          <p:cNvSpPr txBox="1"/>
          <p:nvPr/>
        </p:nvSpPr>
        <p:spPr>
          <a:xfrm>
            <a:off x="7548086" y="2686050"/>
            <a:ext cx="738664" cy="3290207"/>
          </a:xfrm>
          <a:prstGeom prst="rect">
            <a:avLst/>
          </a:prstGeom>
          <a:noFill/>
        </p:spPr>
        <p:txBody>
          <a:bodyPr vert="eaVert" wrap="square" rtlCol="0">
            <a:spAutoFit/>
          </a:bodyPr>
          <a:lstStyle/>
          <a:p>
            <a:r>
              <a:rPr kumimoji="1" lang="ja-JP" altLang="en-US" dirty="0">
                <a:solidFill>
                  <a:srgbClr val="FF0000"/>
                </a:solidFill>
              </a:rPr>
              <a:t>よく使うアプリや場所、プリンタ、設定。コントロールパネル</a:t>
            </a:r>
          </a:p>
        </p:txBody>
      </p:sp>
      <p:sp>
        <p:nvSpPr>
          <p:cNvPr id="8" name="正方形/長方形 7"/>
          <p:cNvSpPr/>
          <p:nvPr/>
        </p:nvSpPr>
        <p:spPr>
          <a:xfrm>
            <a:off x="6319157" y="2686050"/>
            <a:ext cx="2073729" cy="3110593"/>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cxnSp>
        <p:nvCxnSpPr>
          <p:cNvPr id="10" name="直線コネクタ 9"/>
          <p:cNvCxnSpPr>
            <a:stCxn id="8" idx="0"/>
            <a:endCxn id="8" idx="2"/>
          </p:cNvCxnSpPr>
          <p:nvPr/>
        </p:nvCxnSpPr>
        <p:spPr>
          <a:xfrm>
            <a:off x="7356022" y="2686050"/>
            <a:ext cx="0" cy="3110593"/>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直線コネクタ 10"/>
          <p:cNvCxnSpPr/>
          <p:nvPr/>
        </p:nvCxnSpPr>
        <p:spPr>
          <a:xfrm>
            <a:off x="6753609" y="2686050"/>
            <a:ext cx="0" cy="3110593"/>
          </a:xfrm>
          <a:prstGeom prst="line">
            <a:avLst/>
          </a:prstGeom>
        </p:spPr>
        <p:style>
          <a:lnRef idx="2">
            <a:schemeClr val="accent5"/>
          </a:lnRef>
          <a:fillRef idx="0">
            <a:schemeClr val="accent5"/>
          </a:fillRef>
          <a:effectRef idx="1">
            <a:schemeClr val="accent5"/>
          </a:effectRef>
          <a:fontRef idx="minor">
            <a:schemeClr val="tx1"/>
          </a:fontRef>
        </p:style>
      </p:cxn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4233" y="3474082"/>
            <a:ext cx="2322561" cy="2322561"/>
          </a:xfrm>
          <a:prstGeom prst="rect">
            <a:avLst/>
          </a:prstGeom>
        </p:spPr>
      </p:pic>
      <p:sp>
        <p:nvSpPr>
          <p:cNvPr id="9" name="正方形/長方形 8"/>
          <p:cNvSpPr/>
          <p:nvPr/>
        </p:nvSpPr>
        <p:spPr>
          <a:xfrm>
            <a:off x="840920" y="4139293"/>
            <a:ext cx="351065" cy="1836964"/>
          </a:xfrm>
          <a:prstGeom prst="rect">
            <a:avLst/>
          </a:prstGeom>
          <a:no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正方形/長方形 12"/>
          <p:cNvSpPr/>
          <p:nvPr/>
        </p:nvSpPr>
        <p:spPr>
          <a:xfrm>
            <a:off x="1191985" y="1199181"/>
            <a:ext cx="1861458" cy="4777076"/>
          </a:xfrm>
          <a:prstGeom prst="rect">
            <a:avLst/>
          </a:prstGeom>
          <a:no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正方形/長方形 13"/>
          <p:cNvSpPr/>
          <p:nvPr/>
        </p:nvSpPr>
        <p:spPr>
          <a:xfrm>
            <a:off x="3053442" y="971550"/>
            <a:ext cx="2838231" cy="5004706"/>
          </a:xfrm>
          <a:prstGeom prst="rect">
            <a:avLst/>
          </a:prstGeom>
          <a:no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4B293558-1A3E-4DE9-8BAC-E7E9A8F8DB1D}" type="slidenum">
              <a:rPr kumimoji="1" lang="ja-JP" altLang="en-US" smtClean="0"/>
              <a:t>8</a:t>
            </a:fld>
            <a:endParaRPr kumimoji="1" lang="ja-JP" altLang="en-US"/>
          </a:p>
        </p:txBody>
      </p:sp>
      <p:pic>
        <p:nvPicPr>
          <p:cNvPr id="17" name="図 16" descr="パソコンの画面&#10;&#10;自動的に生成された説明">
            <a:extLst>
              <a:ext uri="{FF2B5EF4-FFF2-40B4-BE49-F238E27FC236}">
                <a16:creationId xmlns:a16="http://schemas.microsoft.com/office/drawing/2014/main" id="{3F3C9791-0A4D-4239-8BA5-011695B94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151" y="1232737"/>
            <a:ext cx="841845" cy="822566"/>
          </a:xfrm>
          <a:prstGeom prst="rect">
            <a:avLst/>
          </a:prstGeom>
        </p:spPr>
      </p:pic>
    </p:spTree>
    <p:extLst>
      <p:ext uri="{BB962C8B-B14F-4D97-AF65-F5344CB8AC3E}">
        <p14:creationId xmlns:p14="http://schemas.microsoft.com/office/powerpoint/2010/main" val="335420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0773" y="598675"/>
            <a:ext cx="5299849" cy="923330"/>
          </a:xfrm>
          <a:prstGeom prst="rect">
            <a:avLst/>
          </a:prstGeom>
          <a:noFill/>
        </p:spPr>
        <p:txBody>
          <a:bodyPr wrap="none" rtlCol="0">
            <a:spAutoFit/>
          </a:bodyPr>
          <a:lstStyle/>
          <a:p>
            <a:r>
              <a:rPr kumimoji="1" lang="ja-JP" altLang="en-US" dirty="0">
                <a:solidFill>
                  <a:srgbClr val="FF0000"/>
                </a:solidFill>
              </a:rPr>
              <a:t>スタートメニュー</a:t>
            </a:r>
            <a:r>
              <a:rPr kumimoji="1" lang="ja-JP" altLang="en-US" dirty="0"/>
              <a:t>（</a:t>
            </a:r>
            <a:r>
              <a:rPr kumimoji="1" lang="en-US" altLang="ja-JP" dirty="0"/>
              <a:t>2</a:t>
            </a:r>
            <a:r>
              <a:rPr kumimoji="1" lang="ja-JP" altLang="en-US" dirty="0"/>
              <a:t>）</a:t>
            </a:r>
          </a:p>
          <a:p>
            <a:r>
              <a:rPr kumimoji="1" lang="ja-JP" altLang="en-US" dirty="0">
                <a:solidFill>
                  <a:srgbClr val="FF0000"/>
                </a:solidFill>
              </a:rPr>
              <a:t>電源の切り方（シャットダウン）と再起動、サインアウト</a:t>
            </a:r>
          </a:p>
          <a:p>
            <a:r>
              <a:rPr kumimoji="1" lang="ja-JP" altLang="en-US" dirty="0"/>
              <a:t>スタートメニューの左端の縦一列に表示。</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5333" y="2332727"/>
            <a:ext cx="765293" cy="2888786"/>
          </a:xfrm>
          <a:prstGeom prst="rect">
            <a:avLst/>
          </a:prstGeom>
        </p:spPr>
      </p:pic>
      <p:sp>
        <p:nvSpPr>
          <p:cNvPr id="4" name="テキスト ボックス 3"/>
          <p:cNvSpPr txBox="1"/>
          <p:nvPr/>
        </p:nvSpPr>
        <p:spPr>
          <a:xfrm>
            <a:off x="1631060" y="4038797"/>
            <a:ext cx="1804307" cy="369332"/>
          </a:xfrm>
          <a:prstGeom prst="rect">
            <a:avLst/>
          </a:prstGeom>
          <a:noFill/>
        </p:spPr>
        <p:txBody>
          <a:bodyPr wrap="square" rtlCol="0">
            <a:spAutoFit/>
          </a:bodyPr>
          <a:lstStyle/>
          <a:p>
            <a:r>
              <a:rPr kumimoji="1" lang="ja-JP" altLang="en-US" dirty="0"/>
              <a:t>電源アイコン</a:t>
            </a:r>
          </a:p>
        </p:txBody>
      </p:sp>
      <p:sp>
        <p:nvSpPr>
          <p:cNvPr id="5" name="テキスト ボックス 4"/>
          <p:cNvSpPr txBox="1"/>
          <p:nvPr/>
        </p:nvSpPr>
        <p:spPr>
          <a:xfrm>
            <a:off x="1631060" y="2669723"/>
            <a:ext cx="2147207" cy="369332"/>
          </a:xfrm>
          <a:prstGeom prst="rect">
            <a:avLst/>
          </a:prstGeom>
          <a:noFill/>
        </p:spPr>
        <p:txBody>
          <a:bodyPr wrap="square" rtlCol="0">
            <a:spAutoFit/>
          </a:bodyPr>
          <a:lstStyle/>
          <a:p>
            <a:r>
              <a:rPr kumimoji="1" lang="ja-JP" altLang="en-US" dirty="0"/>
              <a:t>ユーザー</a:t>
            </a:r>
          </a:p>
        </p:txBody>
      </p:sp>
      <p:sp>
        <p:nvSpPr>
          <p:cNvPr id="6" name="テキスト ボックス 5"/>
          <p:cNvSpPr txBox="1"/>
          <p:nvPr/>
        </p:nvSpPr>
        <p:spPr>
          <a:xfrm>
            <a:off x="1631060" y="3329091"/>
            <a:ext cx="2147207" cy="369332"/>
          </a:xfrm>
          <a:prstGeom prst="rect">
            <a:avLst/>
          </a:prstGeom>
          <a:noFill/>
        </p:spPr>
        <p:txBody>
          <a:bodyPr wrap="square" rtlCol="0">
            <a:spAutoFit/>
          </a:bodyPr>
          <a:lstStyle/>
          <a:p>
            <a:r>
              <a:rPr kumimoji="1" lang="ja-JP" altLang="en-US" dirty="0"/>
              <a:t>設定アイコン</a:t>
            </a:r>
          </a:p>
        </p:txBody>
      </p:sp>
      <p:sp>
        <p:nvSpPr>
          <p:cNvPr id="7" name="テキスト ボックス 6"/>
          <p:cNvSpPr txBox="1"/>
          <p:nvPr/>
        </p:nvSpPr>
        <p:spPr>
          <a:xfrm>
            <a:off x="1631060" y="4748504"/>
            <a:ext cx="2147207" cy="369332"/>
          </a:xfrm>
          <a:prstGeom prst="rect">
            <a:avLst/>
          </a:prstGeom>
          <a:noFill/>
        </p:spPr>
        <p:txBody>
          <a:bodyPr wrap="square" rtlCol="0">
            <a:spAutoFit/>
          </a:bodyPr>
          <a:lstStyle/>
          <a:p>
            <a:r>
              <a:rPr kumimoji="1" lang="ja-JP" altLang="en-US" dirty="0"/>
              <a:t>スタートボタン</a:t>
            </a: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1066" y="3845380"/>
            <a:ext cx="1910634" cy="1240972"/>
          </a:xfrm>
          <a:prstGeom prst="rect">
            <a:avLst/>
          </a:prstGeom>
        </p:spPr>
      </p:pic>
      <p:cxnSp>
        <p:nvCxnSpPr>
          <p:cNvPr id="10" name="直線矢印コネクタ 9"/>
          <p:cNvCxnSpPr/>
          <p:nvPr/>
        </p:nvCxnSpPr>
        <p:spPr>
          <a:xfrm>
            <a:off x="3141454" y="4223463"/>
            <a:ext cx="1551214"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1" name="テキスト ボックス 10"/>
          <p:cNvSpPr txBox="1"/>
          <p:nvPr/>
        </p:nvSpPr>
        <p:spPr>
          <a:xfrm>
            <a:off x="3141454" y="3803793"/>
            <a:ext cx="1494320" cy="369332"/>
          </a:xfrm>
          <a:prstGeom prst="rect">
            <a:avLst/>
          </a:prstGeom>
          <a:noFill/>
        </p:spPr>
        <p:txBody>
          <a:bodyPr wrap="none" rtlCol="0">
            <a:spAutoFit/>
          </a:bodyPr>
          <a:lstStyle/>
          <a:p>
            <a:r>
              <a:rPr kumimoji="1" lang="ja-JP" altLang="en-US" dirty="0"/>
              <a:t>クリックすると</a:t>
            </a:r>
          </a:p>
        </p:txBody>
      </p:sp>
      <p:cxnSp>
        <p:nvCxnSpPr>
          <p:cNvPr id="13" name="直線矢印コネクタ 12"/>
          <p:cNvCxnSpPr/>
          <p:nvPr/>
        </p:nvCxnSpPr>
        <p:spPr>
          <a:xfrm>
            <a:off x="6771840" y="4223463"/>
            <a:ext cx="1551214"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4" name="テキスト ボックス 13"/>
          <p:cNvSpPr txBox="1"/>
          <p:nvPr/>
        </p:nvSpPr>
        <p:spPr>
          <a:xfrm>
            <a:off x="8472733" y="3910694"/>
            <a:ext cx="1609407"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シャットダウン</a:t>
            </a:r>
          </a:p>
        </p:txBody>
      </p:sp>
      <p:sp>
        <p:nvSpPr>
          <p:cNvPr id="15" name="テキスト ボックス 14"/>
          <p:cNvSpPr txBox="1"/>
          <p:nvPr/>
        </p:nvSpPr>
        <p:spPr>
          <a:xfrm>
            <a:off x="6796759" y="3803793"/>
            <a:ext cx="1494320" cy="369332"/>
          </a:xfrm>
          <a:prstGeom prst="rect">
            <a:avLst/>
          </a:prstGeom>
          <a:noFill/>
        </p:spPr>
        <p:txBody>
          <a:bodyPr wrap="none" rtlCol="0">
            <a:spAutoFit/>
          </a:bodyPr>
          <a:lstStyle/>
          <a:p>
            <a:r>
              <a:rPr kumimoji="1" lang="ja-JP" altLang="en-US" dirty="0"/>
              <a:t>クリックすると</a:t>
            </a:r>
          </a:p>
        </p:txBody>
      </p:sp>
      <p:cxnSp>
        <p:nvCxnSpPr>
          <p:cNvPr id="16" name="直線矢印コネクタ 15"/>
          <p:cNvCxnSpPr/>
          <p:nvPr/>
        </p:nvCxnSpPr>
        <p:spPr>
          <a:xfrm>
            <a:off x="6796759" y="4916646"/>
            <a:ext cx="1551214"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8" name="テキスト ボックス 17"/>
          <p:cNvSpPr txBox="1"/>
          <p:nvPr/>
        </p:nvSpPr>
        <p:spPr>
          <a:xfrm>
            <a:off x="6840056" y="4508432"/>
            <a:ext cx="1494320" cy="369332"/>
          </a:xfrm>
          <a:prstGeom prst="rect">
            <a:avLst/>
          </a:prstGeom>
          <a:noFill/>
        </p:spPr>
        <p:txBody>
          <a:bodyPr wrap="none" rtlCol="0">
            <a:spAutoFit/>
          </a:bodyPr>
          <a:lstStyle/>
          <a:p>
            <a:r>
              <a:rPr kumimoji="1" lang="ja-JP" altLang="en-US" dirty="0"/>
              <a:t>クリックすると</a:t>
            </a:r>
          </a:p>
        </p:txBody>
      </p:sp>
      <p:sp>
        <p:nvSpPr>
          <p:cNvPr id="19" name="テキスト ボックス 18"/>
          <p:cNvSpPr txBox="1"/>
          <p:nvPr/>
        </p:nvSpPr>
        <p:spPr>
          <a:xfrm>
            <a:off x="8486329" y="4705797"/>
            <a:ext cx="877163" cy="369332"/>
          </a:xfrm>
          <a:prstGeom prst="rect">
            <a:avLst/>
          </a:prstGeom>
          <a:noFill/>
          <a:ln w="28575">
            <a:solidFill>
              <a:schemeClr val="tx1"/>
            </a:solidFill>
          </a:ln>
        </p:spPr>
        <p:txBody>
          <a:bodyPr wrap="none" rtlCol="0">
            <a:spAutoFit/>
          </a:bodyPr>
          <a:lstStyle/>
          <a:p>
            <a:r>
              <a:rPr kumimoji="1" lang="ja-JP" altLang="en-US" dirty="0"/>
              <a:t>再起動</a:t>
            </a:r>
          </a:p>
        </p:txBody>
      </p:sp>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884" y="2128688"/>
            <a:ext cx="2079172" cy="1165456"/>
          </a:xfrm>
          <a:prstGeom prst="rect">
            <a:avLst/>
          </a:prstGeom>
        </p:spPr>
      </p:pic>
      <p:cxnSp>
        <p:nvCxnSpPr>
          <p:cNvPr id="21" name="直線矢印コネクタ 20"/>
          <p:cNvCxnSpPr/>
          <p:nvPr/>
        </p:nvCxnSpPr>
        <p:spPr>
          <a:xfrm flipV="1">
            <a:off x="3141454" y="2842046"/>
            <a:ext cx="1551214" cy="1234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4" name="テキスト ボックス 23"/>
          <p:cNvSpPr txBox="1"/>
          <p:nvPr/>
        </p:nvSpPr>
        <p:spPr>
          <a:xfrm>
            <a:off x="3251541" y="2386553"/>
            <a:ext cx="1494320" cy="369332"/>
          </a:xfrm>
          <a:prstGeom prst="rect">
            <a:avLst/>
          </a:prstGeom>
          <a:noFill/>
        </p:spPr>
        <p:txBody>
          <a:bodyPr wrap="none" rtlCol="0">
            <a:spAutoFit/>
          </a:bodyPr>
          <a:lstStyle/>
          <a:p>
            <a:r>
              <a:rPr kumimoji="1" lang="ja-JP" altLang="en-US" dirty="0"/>
              <a:t>クリックすると</a:t>
            </a:r>
          </a:p>
        </p:txBody>
      </p:sp>
      <p:sp>
        <p:nvSpPr>
          <p:cNvPr id="25" name="テキスト ボックス 24"/>
          <p:cNvSpPr txBox="1"/>
          <p:nvPr/>
        </p:nvSpPr>
        <p:spPr>
          <a:xfrm>
            <a:off x="6855079" y="2330738"/>
            <a:ext cx="1576072" cy="646331"/>
          </a:xfrm>
          <a:prstGeom prst="rect">
            <a:avLst/>
          </a:prstGeom>
          <a:noFill/>
        </p:spPr>
        <p:txBody>
          <a:bodyPr wrap="none" rtlCol="0">
            <a:spAutoFit/>
          </a:bodyPr>
          <a:lstStyle/>
          <a:p>
            <a:r>
              <a:rPr kumimoji="1" lang="ja-JP" altLang="en-US" dirty="0">
                <a:solidFill>
                  <a:srgbClr val="FF0000"/>
                </a:solidFill>
              </a:rPr>
              <a:t>サインアウト</a:t>
            </a:r>
            <a:r>
              <a:rPr kumimoji="1" lang="ja-JP" altLang="en-US" dirty="0"/>
              <a:t>を</a:t>
            </a:r>
          </a:p>
          <a:p>
            <a:r>
              <a:rPr kumimoji="1" lang="ja-JP" altLang="en-US" dirty="0"/>
              <a:t>クリックすると</a:t>
            </a:r>
          </a:p>
        </p:txBody>
      </p:sp>
      <p:cxnSp>
        <p:nvCxnSpPr>
          <p:cNvPr id="26" name="直線矢印コネクタ 25"/>
          <p:cNvCxnSpPr/>
          <p:nvPr/>
        </p:nvCxnSpPr>
        <p:spPr>
          <a:xfrm>
            <a:off x="6908272" y="3118563"/>
            <a:ext cx="1382807" cy="1652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8" name="テキスト ボックス 27"/>
          <p:cNvSpPr txBox="1"/>
          <p:nvPr/>
        </p:nvSpPr>
        <p:spPr>
          <a:xfrm>
            <a:off x="8431152" y="2924812"/>
            <a:ext cx="1845890" cy="369332"/>
          </a:xfrm>
          <a:prstGeom prst="rect">
            <a:avLst/>
          </a:prstGeom>
          <a:noFill/>
          <a:ln w="28575">
            <a:solidFill>
              <a:schemeClr val="tx1"/>
            </a:solidFill>
          </a:ln>
        </p:spPr>
        <p:txBody>
          <a:bodyPr wrap="square" rtlCol="0">
            <a:spAutoFit/>
          </a:bodyPr>
          <a:lstStyle/>
          <a:p>
            <a:r>
              <a:rPr kumimoji="1" lang="ja-JP" altLang="en-US" dirty="0"/>
              <a:t>ロック画面を表示</a:t>
            </a:r>
          </a:p>
        </p:txBody>
      </p:sp>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44882">
            <a:off x="9397175" y="4298673"/>
            <a:ext cx="2322561" cy="2322561"/>
          </a:xfrm>
          <a:prstGeom prst="rect">
            <a:avLst/>
          </a:prstGeom>
        </p:spPr>
      </p:pic>
      <p:sp>
        <p:nvSpPr>
          <p:cNvPr id="31" name="雲形吹き出し 30"/>
          <p:cNvSpPr/>
          <p:nvPr/>
        </p:nvSpPr>
        <p:spPr>
          <a:xfrm>
            <a:off x="8374613" y="1037241"/>
            <a:ext cx="3023519" cy="1028700"/>
          </a:xfrm>
          <a:prstGeom prst="cloudCallout">
            <a:avLst>
              <a:gd name="adj1" fmla="val -67605"/>
              <a:gd name="adj2" fmla="val 71958"/>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サインアウトは、</a:t>
            </a:r>
          </a:p>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以前のログアウト</a:t>
            </a:r>
          </a:p>
          <a:p>
            <a:r>
              <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（ログオフ）</a:t>
            </a:r>
          </a:p>
        </p:txBody>
      </p:sp>
      <p:cxnSp>
        <p:nvCxnSpPr>
          <p:cNvPr id="12" name="直線矢印コネクタ 11"/>
          <p:cNvCxnSpPr/>
          <p:nvPr/>
        </p:nvCxnSpPr>
        <p:spPr>
          <a:xfrm flipH="1">
            <a:off x="1443280" y="1528689"/>
            <a:ext cx="663613" cy="100392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 name="スライド番号プレースホルダー 8"/>
          <p:cNvSpPr>
            <a:spLocks noGrp="1"/>
          </p:cNvSpPr>
          <p:nvPr>
            <p:ph type="sldNum" sz="quarter" idx="12"/>
          </p:nvPr>
        </p:nvSpPr>
        <p:spPr/>
        <p:txBody>
          <a:bodyPr/>
          <a:lstStyle/>
          <a:p>
            <a:fld id="{4B293558-1A3E-4DE9-8BAC-E7E9A8F8DB1D}" type="slidenum">
              <a:rPr kumimoji="1" lang="ja-JP" altLang="en-US" smtClean="0"/>
              <a:t>9</a:t>
            </a:fld>
            <a:endParaRPr kumimoji="1" lang="ja-JP" altLang="en-US"/>
          </a:p>
        </p:txBody>
      </p:sp>
    </p:spTree>
    <p:extLst>
      <p:ext uri="{BB962C8B-B14F-4D97-AF65-F5344CB8AC3E}">
        <p14:creationId xmlns:p14="http://schemas.microsoft.com/office/powerpoint/2010/main" val="16165374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3846</Words>
  <Application>Microsoft Office PowerPoint</Application>
  <PresentationFormat>ワイド画面</PresentationFormat>
  <Paragraphs>427</Paragraphs>
  <Slides>30</Slides>
  <Notes>30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2020-02-01T01:34:15Z</dcterms:created>
  <dcterms:modified xsi:type="dcterms:W3CDTF">2020-02-14T05:43:36Z</dcterms:modified>
</cp:coreProperties>
</file>